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5"/>
  </p:notesMasterIdLst>
  <p:sldIdLst>
    <p:sldId id="256" r:id="rId2"/>
    <p:sldId id="682" r:id="rId3"/>
    <p:sldId id="691" r:id="rId4"/>
    <p:sldId id="683" r:id="rId5"/>
    <p:sldId id="684" r:id="rId6"/>
    <p:sldId id="685" r:id="rId7"/>
    <p:sldId id="686" r:id="rId8"/>
    <p:sldId id="687" r:id="rId9"/>
    <p:sldId id="688" r:id="rId10"/>
    <p:sldId id="458" r:id="rId11"/>
    <p:sldId id="692" r:id="rId12"/>
    <p:sldId id="694" r:id="rId13"/>
    <p:sldId id="696" r:id="rId14"/>
    <p:sldId id="697" r:id="rId15"/>
    <p:sldId id="698" r:id="rId16"/>
    <p:sldId id="699" r:id="rId17"/>
    <p:sldId id="701" r:id="rId18"/>
    <p:sldId id="703" r:id="rId19"/>
    <p:sldId id="704" r:id="rId20"/>
    <p:sldId id="702" r:id="rId21"/>
    <p:sldId id="705" r:id="rId22"/>
    <p:sldId id="695" r:id="rId23"/>
    <p:sldId id="706" r:id="rId24"/>
    <p:sldId id="707" r:id="rId25"/>
    <p:sldId id="462" r:id="rId26"/>
    <p:sldId id="712" r:id="rId27"/>
    <p:sldId id="713" r:id="rId28"/>
    <p:sldId id="714" r:id="rId29"/>
    <p:sldId id="715" r:id="rId30"/>
    <p:sldId id="716" r:id="rId31"/>
    <p:sldId id="717" r:id="rId32"/>
    <p:sldId id="711" r:id="rId33"/>
    <p:sldId id="720" r:id="rId34"/>
    <p:sldId id="721" r:id="rId35"/>
    <p:sldId id="722" r:id="rId36"/>
    <p:sldId id="723" r:id="rId37"/>
    <p:sldId id="708" r:id="rId38"/>
    <p:sldId id="725" r:id="rId39"/>
    <p:sldId id="724" r:id="rId40"/>
    <p:sldId id="726" r:id="rId41"/>
    <p:sldId id="709" r:id="rId42"/>
    <p:sldId id="727" r:id="rId43"/>
    <p:sldId id="728" r:id="rId44"/>
    <p:sldId id="729" r:id="rId45"/>
    <p:sldId id="730" r:id="rId46"/>
    <p:sldId id="484" r:id="rId47"/>
    <p:sldId id="731" r:id="rId48"/>
    <p:sldId id="736" r:id="rId49"/>
    <p:sldId id="732" r:id="rId50"/>
    <p:sldId id="740" r:id="rId51"/>
    <p:sldId id="737" r:id="rId52"/>
    <p:sldId id="741" r:id="rId53"/>
    <p:sldId id="742" r:id="rId54"/>
    <p:sldId id="743" r:id="rId55"/>
    <p:sldId id="744" r:id="rId56"/>
    <p:sldId id="738" r:id="rId57"/>
    <p:sldId id="739" r:id="rId58"/>
    <p:sldId id="733" r:id="rId59"/>
    <p:sldId id="262" r:id="rId60"/>
    <p:sldId id="745" r:id="rId61"/>
    <p:sldId id="748" r:id="rId62"/>
    <p:sldId id="749" r:id="rId63"/>
    <p:sldId id="746" r:id="rId64"/>
    <p:sldId id="747" r:id="rId65"/>
    <p:sldId id="485" r:id="rId66"/>
    <p:sldId id="754" r:id="rId67"/>
    <p:sldId id="755" r:id="rId68"/>
    <p:sldId id="757" r:id="rId69"/>
    <p:sldId id="756" r:id="rId70"/>
    <p:sldId id="750" r:id="rId71"/>
    <p:sldId id="758" r:id="rId72"/>
    <p:sldId id="759" r:id="rId73"/>
    <p:sldId id="751" r:id="rId74"/>
    <p:sldId id="760" r:id="rId75"/>
    <p:sldId id="761" r:id="rId76"/>
    <p:sldId id="762" r:id="rId77"/>
    <p:sldId id="752" r:id="rId78"/>
    <p:sldId id="763" r:id="rId79"/>
    <p:sldId id="753" r:id="rId80"/>
    <p:sldId id="764" r:id="rId81"/>
    <p:sldId id="768" r:id="rId82"/>
    <p:sldId id="765" r:id="rId83"/>
    <p:sldId id="769" r:id="rId84"/>
    <p:sldId id="770" r:id="rId85"/>
    <p:sldId id="486" r:id="rId86"/>
    <p:sldId id="778" r:id="rId87"/>
    <p:sldId id="776" r:id="rId88"/>
    <p:sldId id="777" r:id="rId89"/>
    <p:sldId id="771" r:id="rId90"/>
    <p:sldId id="772" r:id="rId91"/>
    <p:sldId id="773" r:id="rId92"/>
    <p:sldId id="774" r:id="rId93"/>
    <p:sldId id="775" r:id="rId94"/>
    <p:sldId id="779" r:id="rId95"/>
    <p:sldId id="780" r:id="rId96"/>
    <p:sldId id="671" r:id="rId97"/>
    <p:sldId id="781" r:id="rId98"/>
    <p:sldId id="784" r:id="rId99"/>
    <p:sldId id="785" r:id="rId100"/>
    <p:sldId id="786" r:id="rId101"/>
    <p:sldId id="787" r:id="rId102"/>
    <p:sldId id="782" r:id="rId103"/>
    <p:sldId id="788" r:id="rId104"/>
    <p:sldId id="783" r:id="rId105"/>
    <p:sldId id="789" r:id="rId106"/>
    <p:sldId id="274" r:id="rId107"/>
    <p:sldId id="793" r:id="rId108"/>
    <p:sldId id="794" r:id="rId109"/>
    <p:sldId id="790" r:id="rId110"/>
    <p:sldId id="795" r:id="rId111"/>
    <p:sldId id="797" r:id="rId112"/>
    <p:sldId id="798" r:id="rId113"/>
    <p:sldId id="796" r:id="rId114"/>
    <p:sldId id="791" r:id="rId115"/>
    <p:sldId id="800" r:id="rId116"/>
    <p:sldId id="792" r:id="rId117"/>
    <p:sldId id="803" r:id="rId118"/>
    <p:sldId id="804" r:id="rId119"/>
    <p:sldId id="802" r:id="rId120"/>
    <p:sldId id="805" r:id="rId121"/>
    <p:sldId id="806" r:id="rId122"/>
    <p:sldId id="672" r:id="rId123"/>
    <p:sldId id="809" r:id="rId124"/>
    <p:sldId id="810" r:id="rId125"/>
    <p:sldId id="811" r:id="rId126"/>
    <p:sldId id="812" r:id="rId127"/>
    <p:sldId id="813" r:id="rId128"/>
    <p:sldId id="807" r:id="rId129"/>
    <p:sldId id="816" r:id="rId130"/>
    <p:sldId id="817" r:id="rId131"/>
    <p:sldId id="814" r:id="rId132"/>
    <p:sldId id="818" r:id="rId133"/>
    <p:sldId id="673" r:id="rId134"/>
    <p:sldId id="819" r:id="rId135"/>
    <p:sldId id="674" r:id="rId136"/>
    <p:sldId id="820" r:id="rId137"/>
    <p:sldId id="824" r:id="rId138"/>
    <p:sldId id="825" r:id="rId139"/>
    <p:sldId id="821" r:id="rId140"/>
    <p:sldId id="826" r:id="rId141"/>
    <p:sldId id="822" r:id="rId142"/>
    <p:sldId id="827" r:id="rId143"/>
    <p:sldId id="675" r:id="rId144"/>
    <p:sldId id="829" r:id="rId145"/>
    <p:sldId id="828" r:id="rId146"/>
    <p:sldId id="830" r:id="rId147"/>
    <p:sldId id="833" r:id="rId148"/>
    <p:sldId id="831" r:id="rId149"/>
    <p:sldId id="832" r:id="rId150"/>
    <p:sldId id="676" r:id="rId151"/>
    <p:sldId id="841" r:id="rId152"/>
    <p:sldId id="839" r:id="rId153"/>
    <p:sldId id="842" r:id="rId154"/>
    <p:sldId id="838" r:id="rId155"/>
    <p:sldId id="845" r:id="rId156"/>
    <p:sldId id="844" r:id="rId157"/>
    <p:sldId id="843" r:id="rId158"/>
    <p:sldId id="846" r:id="rId159"/>
    <p:sldId id="847" r:id="rId160"/>
    <p:sldId id="848" r:id="rId161"/>
    <p:sldId id="849" r:id="rId162"/>
    <p:sldId id="850" r:id="rId163"/>
    <p:sldId id="834" r:id="rId164"/>
    <p:sldId id="835" r:id="rId165"/>
    <p:sldId id="851" r:id="rId166"/>
    <p:sldId id="860" r:id="rId167"/>
    <p:sldId id="858" r:id="rId168"/>
    <p:sldId id="861" r:id="rId169"/>
    <p:sldId id="855" r:id="rId170"/>
    <p:sldId id="856" r:id="rId171"/>
    <p:sldId id="863" r:id="rId172"/>
    <p:sldId id="862" r:id="rId173"/>
    <p:sldId id="857" r:id="rId174"/>
    <p:sldId id="864" r:id="rId175"/>
    <p:sldId id="865" r:id="rId176"/>
    <p:sldId id="868" r:id="rId177"/>
    <p:sldId id="867" r:id="rId178"/>
    <p:sldId id="870" r:id="rId179"/>
    <p:sldId id="869" r:id="rId180"/>
    <p:sldId id="871" r:id="rId181"/>
    <p:sldId id="852" r:id="rId182"/>
    <p:sldId id="873" r:id="rId183"/>
    <p:sldId id="874" r:id="rId184"/>
    <p:sldId id="875" r:id="rId185"/>
    <p:sldId id="876" r:id="rId186"/>
    <p:sldId id="872" r:id="rId187"/>
    <p:sldId id="877" r:id="rId188"/>
    <p:sldId id="881" r:id="rId189"/>
    <p:sldId id="878" r:id="rId190"/>
    <p:sldId id="879" r:id="rId191"/>
    <p:sldId id="880" r:id="rId192"/>
    <p:sldId id="853" r:id="rId193"/>
    <p:sldId id="882" r:id="rId194"/>
    <p:sldId id="678" r:id="rId195"/>
    <p:sldId id="891" r:id="rId196"/>
    <p:sldId id="888" r:id="rId197"/>
    <p:sldId id="892" r:id="rId198"/>
    <p:sldId id="889" r:id="rId199"/>
    <p:sldId id="893" r:id="rId200"/>
    <p:sldId id="894" r:id="rId201"/>
    <p:sldId id="883" r:id="rId202"/>
    <p:sldId id="896" r:id="rId203"/>
    <p:sldId id="895" r:id="rId204"/>
    <p:sldId id="898" r:id="rId205"/>
    <p:sldId id="897" r:id="rId206"/>
    <p:sldId id="884" r:id="rId207"/>
    <p:sldId id="904" r:id="rId208"/>
    <p:sldId id="902" r:id="rId209"/>
    <p:sldId id="903" r:id="rId210"/>
    <p:sldId id="899" r:id="rId211"/>
    <p:sldId id="906" r:id="rId212"/>
    <p:sldId id="905" r:id="rId213"/>
    <p:sldId id="900" r:id="rId214"/>
    <p:sldId id="907" r:id="rId215"/>
    <p:sldId id="908" r:id="rId216"/>
    <p:sldId id="901" r:id="rId217"/>
    <p:sldId id="909" r:id="rId218"/>
    <p:sldId id="910" r:id="rId219"/>
    <p:sldId id="885" r:id="rId220"/>
    <p:sldId id="886" r:id="rId221"/>
    <p:sldId id="887" r:id="rId222"/>
    <p:sldId id="679" r:id="rId223"/>
    <p:sldId id="922" r:id="rId224"/>
    <p:sldId id="920" r:id="rId225"/>
    <p:sldId id="921" r:id="rId226"/>
    <p:sldId id="916" r:id="rId227"/>
    <p:sldId id="923" r:id="rId228"/>
    <p:sldId id="917" r:id="rId229"/>
    <p:sldId id="924" r:id="rId230"/>
    <p:sldId id="918" r:id="rId231"/>
    <p:sldId id="926" r:id="rId232"/>
    <p:sldId id="927" r:id="rId233"/>
    <p:sldId id="925" r:id="rId234"/>
    <p:sldId id="919" r:id="rId235"/>
    <p:sldId id="680" r:id="rId236"/>
    <p:sldId id="928" r:id="rId237"/>
    <p:sldId id="933" r:id="rId238"/>
    <p:sldId id="932" r:id="rId239"/>
    <p:sldId id="931" r:id="rId240"/>
    <p:sldId id="929" r:id="rId241"/>
    <p:sldId id="936" r:id="rId242"/>
    <p:sldId id="934" r:id="rId243"/>
    <p:sldId id="935" r:id="rId244"/>
    <p:sldId id="930" r:id="rId245"/>
    <p:sldId id="681" r:id="rId246"/>
    <p:sldId id="941" r:id="rId247"/>
    <p:sldId id="942" r:id="rId248"/>
    <p:sldId id="943" r:id="rId249"/>
    <p:sldId id="937" r:id="rId250"/>
    <p:sldId id="945" r:id="rId251"/>
    <p:sldId id="948" r:id="rId252"/>
    <p:sldId id="946" r:id="rId253"/>
    <p:sldId id="947" r:id="rId254"/>
    <p:sldId id="949" r:id="rId255"/>
    <p:sldId id="950" r:id="rId256"/>
    <p:sldId id="944" r:id="rId257"/>
    <p:sldId id="951" r:id="rId258"/>
    <p:sldId id="939" r:id="rId259"/>
    <p:sldId id="952" r:id="rId260"/>
    <p:sldId id="940" r:id="rId261"/>
    <p:sldId id="953" r:id="rId262"/>
    <p:sldId id="954" r:id="rId263"/>
    <p:sldId id="427" r:id="rId264"/>
  </p:sldIdLst>
  <p:sldSz cx="12192000" cy="6858000"/>
  <p:notesSz cx="6858000" cy="9144000"/>
  <p:embeddedFontLst>
    <p:embeddedFont>
      <p:font typeface="Aptos Mono" panose="020B0009020202020204" pitchFamily="49" charset="0"/>
      <p:regular r:id="rId266"/>
      <p:bold r:id="rId267"/>
      <p:italic r:id="rId268"/>
      <p:boldItalic r:id="rId2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font" Target="fonts/font3.fntdata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font" Target="fonts/font4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font" Target="fonts/font1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font" Target="fonts/font2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0ab001f5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10ab001f5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5CD285C1-B87E-FB89-3A4F-F5424420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5819F7C5-6A57-1458-B53E-C2722CE73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4DC4E91C-8E9B-F7B8-48B5-E2CA260680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60130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C344E62-7482-04F3-D1E3-6568A48F9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BB8C290-6B7F-381D-9D74-DF606F40E9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AA8AA52-71D4-D1EA-DFEA-07DEFF808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8554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3745718-90CE-C929-3468-91E7F9D6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7DC68DE-8DB6-F8E4-A722-0EAC9DD37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03D32C7-F9E5-30FE-36BD-E9D9037E9B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0221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87FE782-7BDF-16FB-5BC2-01B251D3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203B19A-B107-FF9F-01A6-C8BE3F067D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7171BB6-0654-5AA4-AF0D-E2F4ECFFE8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3802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32B7ED0-3385-E570-6FF4-982AD0C6B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1BF6A7C-C7CB-FCE5-C516-9BB8328CE0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57D3A73-35DE-1C28-0070-FBBA1556E8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0843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D018C8C-8A48-6010-2E42-EF18EA075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E00EDC0-7FAA-8826-1402-EB9CD463B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F3DE09D-69D7-79F1-F621-3E541ED98A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5534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B93160A-AF47-CAA4-C942-2329A2AB2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51BE64B-0FB2-D955-07D9-C2FF511E3E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F540C20-A202-24E8-8744-4EF7FC4834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25808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7C70436-BB4C-70DC-BCA5-369FAB8A4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00C8CEC-02CD-2D80-0955-A57BE086B3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157E08E-E65F-9EC1-739C-3EE21BFBC5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18297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D2165A8-EE63-97DE-446F-1EE039A13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209694A-C645-4B9D-4CC5-65BC180C3D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7F6D413-5A5B-61FC-5F5C-07200BAF9D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5765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3918A6-C34D-476B-DB0B-DE387D93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2933789-1CB8-789B-50A3-07CDAF0DC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2A9CEB0-9F0E-08B7-D08E-41EEC98C0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895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598B8712-9171-120A-7687-9BAA4F09D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00E7DCA1-43AC-8E15-42DB-87767A4565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81B1365D-0265-152D-79EF-5624D5AEA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84686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806DAD4-41B5-A751-563D-FAFE30F9E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5C36D76-1FF3-BA93-1DFB-BFFABBEC22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5D67F86-A764-36B4-EB7E-D0ACB6A73E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53771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C71697-8181-EA23-F59E-2E726675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B487B5-253B-927A-D012-88C302A392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43338BF-4108-CA2B-88AC-91A13E838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1290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DAB5D2B-6940-86D3-2CDB-944DA8E0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6FA6C9-40EC-A6FC-222A-A6C137408C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9AEA9BB-9B25-5D89-D3C5-AD76A321CD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56945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10A35EF-84A1-B652-8863-2192411E1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E56BA8-BB01-006E-549E-ADDADF7A5C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753B6B4-53E2-3A53-9E8A-FB1379DBC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08988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FFFE72D-C401-BD62-F5D6-CC5D22AA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EDECAE2-84E7-8BC8-9D14-D5E9F4F2B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331A714-E420-95F6-6ED0-C936F9DC0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9295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5ACA1B3-954A-5996-DD86-3B48D790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C74FEBC-C02D-F812-E033-41124741A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80AF0CA-CF6E-D4C0-D19C-1B5EEDD4F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7971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BCDE5B2-D9E8-062E-9AA1-4F1B083F0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FB8FAF8-BF6D-B0F0-FBC0-5F4A1A9201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3FEC0A0-4656-7B41-1C59-349CE118A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0035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C48A75E-C7B3-7B4F-A33B-64098D73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F8FF454-B9FA-3F0E-E330-C4E19EA13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4F7E3B8-C5B1-DF3E-764A-C4D2C43A2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08228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21F7B75-9A71-AC15-4065-A3C10C85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9746745-C351-D8E7-01D0-17CEF00FF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B055CB4-07EB-B2D8-FB70-1318B2813A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94062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9012025-0B1F-D97F-F472-59DDCE0C6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87D25BD-DC9B-4C7B-AEDC-40AD7CC50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048CF3-2F39-7797-D2AA-278EA2FF72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402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7030ED69-5EE9-15A6-41E3-0295E5E5B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7D1903EE-0F73-713A-0FD4-5897B4412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11CBFC56-861D-19CD-B5A4-0A415B0361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08674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288B1C2-D9CD-F4F0-3D37-D0CDC6F44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CFF3F23-90C1-A1E0-D005-F236173C1D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FFB0396-5871-8DA5-E854-018470E97B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76780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A88AF8-FDB7-7367-5201-3EC50F67D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EDF782F-408C-7232-3DFD-832CF03EC8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EFF3625-D63C-4295-EB76-C482DA669A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097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858AC54-E034-CE41-189E-78596094B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7177E90-B619-2DC8-2882-B3251F832B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1B0384C-E481-34D4-0582-4ACCBD167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564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5D039D2-2CE2-A3CB-CC04-A35C1229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833A456-C9D0-7ED1-0FC2-3E1AFBF9FE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EBB2B6D-3271-B4B6-886A-8002019D3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60319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1B2B4F8-7E0D-D264-3141-6D127D8CA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6DB8ADB-2D3E-952F-141E-D971E55CF1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377504C-B26D-CBBC-A229-4D5DAE256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53213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1D7A4BD-53B7-E2AA-AC26-AB29B7212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B263002-C7F5-7FB6-C548-58ED482E3C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946AAD-817C-AB62-564D-047536B155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15750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32E7C7F-9408-201F-44E5-FD293C51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F0AC67D-2717-D2B4-1DF6-CD0775AE01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B30E516-A06D-38B8-1561-8A8290F3A2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97520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34E9A9-D678-6D7D-38ED-E84273ABB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74D16AE-44B1-BF7A-8DE0-126946467B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38686A4-FFD0-B6C4-3D91-29CDA8F121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663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8FE6289-51AD-A46B-CAD7-FF0B3D959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4AB1AEE-2C53-9E0F-A655-4EA42C190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F8DBEE1-634F-57DA-3951-C5D45FE6B1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3571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967D27B-7129-A190-23BC-73E6A26E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63208E3-774A-7E4C-B3C9-9652C5CD0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7335160-C3E4-DDD1-B574-A908185805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541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04ED2089-E4FD-E110-67E4-BAB3E8A94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DE9DB756-1CCA-2EEE-D724-3BA613AA4B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CF994A64-0D82-F642-DB86-6BA23DB8F4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3960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1D900AE-34F5-00E5-6147-05A9EFB4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26B01C6-8EA8-3615-4AD4-AB9C0AFFBE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C1C86CB-C5B1-2386-4920-96FEDD6CA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5825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3EA1C71-344C-2FE0-8439-2D5FF5D6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CEE62D3-DB26-492E-0C68-B32CDDC04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9667AD4-C517-AEC3-712D-9CDF343A15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14202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A849DF2-73F6-2D40-F551-D2D82F930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C69D66B-1C59-97C8-EF46-E02B8DFB90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18304B3-3139-98DB-845B-3BF357A68F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18233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274DC26-6439-0750-D7BB-3A52023B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BB9D8FA-A396-E9A9-41E8-AEE885EA5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ED3A0D2-8C57-9A88-444E-91970AB51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75807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67C447-FB8C-0748-2F93-774D17507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880703A-B653-A3CB-5956-57C2990DD4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0A0BB53-CEEF-6095-129B-8442FB68D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2616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20B8B65-87DC-83DE-608F-D4C063542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175BD99-1292-23DD-3EBD-D52E4506D8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478FFDC-9085-A7DB-D2B8-ABD9DEAA9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51807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6C6261D-EBA2-12CB-9BF6-F941B5AC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E8CCE28-7D13-E8D0-C759-C42AE32172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25E54BF-081C-EFF2-6829-D6AEB373D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8262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BB937E5-EFDF-2175-275D-279665AD8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461B35B-AFC0-211D-CC90-3CC07E3C83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F340BA9-3018-E7CC-06C6-85F182EB04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15351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460CFDC-035E-BA4F-094C-0F409D949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9023EBA-8DF6-5976-F8D8-F0A75CB73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038B5C2-A169-3BF7-1F5D-5087D5ED5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60174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D7F1EF8-2144-37D5-F14A-86B1A0DD9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5D8ECC4-CC5B-9590-5F41-7E295A2DB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1B5CB11-502E-891D-E271-25724DC3C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832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EAA270BC-5685-E635-D77B-55134481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012ED6CC-0853-D189-BCAC-BC840DDBB4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CE11E75C-1893-2FA7-AEBA-83220E6B72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86318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79E9DA7-DEAE-9374-EB01-AD53F7FC7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2785100-9DAA-AA30-2A92-FA32C7508D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3DE9F3C-D913-EC63-3666-ACA70402C7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7216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0E022F-BD6C-5629-3373-518B3C0FD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7F6A7BB-00A5-B350-F8A5-71C7A101B2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A88D316-6EBC-67A0-FBA7-43B3CC841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5471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5843ECF-5F97-E1C1-0ACE-1E2113B4B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27FF47D-F562-9A53-E237-A463978ED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9CC8420-A0BF-A0BC-B652-2E9E2BF375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5626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EECD05F-547F-7C8D-966A-104EC10CA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59AFDB-882F-6541-5A68-10E1AC4302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D285442-08CD-25C4-BFC9-F2411E2CB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96322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D6BEE74-1572-A868-DFD2-36C182917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A11D617-59B6-889C-66CA-9354E47208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82FB97D-AC3E-5EB4-C0A6-4665F67DE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6627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7667468-8B0F-4717-772C-E4DFC266E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2C2C711-5FEA-62BC-8135-D60A8B9673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8967AB2-DDC3-8098-3493-720EFC3552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79897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02D5A52-3F7A-515F-CC66-9F4B40D43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04735F9-217F-AD05-25B3-1ABE052451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85D6B2D-FFB6-3254-CB86-3B81C02F01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60182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92F6480-6F24-F819-E5EA-71174443E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504D573-1E84-00E3-BE40-664B9DB05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56E73E2-211C-2F9B-9E83-720B8E8905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95268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0D7F98D-5CF5-52C6-00C6-10A2C1CD0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86F71C-8220-26C9-68ED-09196C9402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86FD0D-0487-2858-1C9A-62B63D3C9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08726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54D9BB-9EDE-22CA-947D-C5AE4C5B6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B4B6CD5-374C-E30D-EFC0-74CAAA4415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BA4B325-3D7B-F9CA-3182-204CCEA1E2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1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6C8093C0-1F99-3F3D-1964-703F992C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579CBD14-806E-39E5-CE33-BE6FA38A7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C4B056CE-DAC1-8E4D-97AC-F5532F219F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2029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E4954FE-DCE3-05A4-7673-BC3FF8C7B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073159D-EBEE-6E98-C899-A39B02B69D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863A0FB-7980-FD23-D1B8-192707694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37016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A5DEFBC-F1A5-3520-4BEF-3BFBBC68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59A6359-F81F-C51F-295B-758B6D4744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DFA5D9F-7F83-885A-92BF-E4BFC257D0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5733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C123170-6F8C-67CA-7885-0D228988E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7B05DA2-9EBD-8C5D-3A47-E4DE0705FB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1D2BC3C-5047-CDF7-5144-031A00B66C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8533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3B76B2C-8198-D0F2-131B-A8FA0F994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2C7A611-7EC8-DA6D-58C1-FDA8ADEC8A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3BDAC29-13C2-C45C-5DA7-78CBD2855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39279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C5C7D22-DC96-2290-5ED6-FFDF35028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668199D-2A04-FFB8-6FE8-17D4BD04D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B5A9123-439E-D9A2-1A11-7BD1EBAFC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25341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154627A-4037-1AD3-7950-083142527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8D6291F-30D5-8E73-9903-A899786BF8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BEE85F-3736-65A8-975F-4AD5148B4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66576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A2FB705-765A-A6B9-2A0E-22CF69C2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F85CC45-035F-7503-A3E4-F32C0A8FD7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3525609-32B5-EFD0-D2F9-B8FFD4E6C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62315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2E6BB0E-C9BC-1B31-283D-B76563CBE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A92A548-45AA-E3CC-B4A4-DDD960EED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09E3585-146E-16AB-F783-587B4A0C6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84006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3E20FB6-AA1C-99FC-14A5-E7A68798B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6E3305A-163B-E385-6D32-72C9936D6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1ECF106-73CE-0F8A-CFB0-6FEE32FE7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81014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EC4836-980D-5574-CACA-DB04E771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8783393-5B97-6670-2850-50E75E1E2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AE988CE-AB91-E61B-A35F-CFB86E226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049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D296A191-B187-6F47-57F0-617B4F38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881B959E-101B-63A2-75A6-09E4529303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0B39CC90-7E5C-2DD2-169D-C5F4248FC2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61708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50F8402-9DFC-9EC1-008A-6236A9488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D37D66A-0840-49B6-914B-B23A2C2CCB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CFE08C9-776D-7597-8EE5-9DC5EE7F0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41727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F2C84E3-E699-A53D-1D3E-54A7C144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213ED52-2101-1FBF-638F-914FD8767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7F3DED6-5D40-DE7D-E82D-A4B9738F2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98071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C20180-6174-7DE5-54EF-B87085624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8C2194D-E139-182E-7CE7-294D6CCD2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B4E7B22-54BA-5836-32DB-2766EDEF36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0980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95D30C6-C316-65D5-9607-AE547749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A90167-0204-C5DB-8B1E-F3445D5910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91B4687-B5EA-D29B-B17E-6F76A6EDF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45435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B11DCD4-3907-2BEB-8EF7-93E12DE0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B1A9DCE-C6CB-469D-B785-F942E7BCE4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271853D-40AF-771A-8AA7-5CFD4FDF69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03255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E0EF41C-FB5A-F895-EBFC-CDEF0D834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6CC1442-4213-825A-A3AE-6CE74C75D6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6E6D8FE-9D56-5839-D8A6-0317AE9AF7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94361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6600085-5E9C-9AD4-40AD-7CA17B6FF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9F9DF0-27F1-5E3C-3126-B7E3C40A7B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F5B60CC-556B-EC84-8612-04BDFD74D6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83146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AB55B37-72B1-CB6D-7F9C-4997D244B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7610B8-5889-CEA6-FDB7-82D9EE9C33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EEB65E9-F712-F352-865B-B31EC0035F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5146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3D4587D-F771-BCD5-12DD-03EC8A13A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BA74AC7-8CF4-2A54-E188-CF704FF30B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5C339C9-D970-D316-1CB9-B0A4CDBBA8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63563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D0F0D08-0110-6A87-7DC1-888265DA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A9F1314-571A-4B41-297C-FFFC24C19E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B336839-C520-6FB7-CABB-51D9ED091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345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E3BB54DF-4C1E-0AFD-2A9E-28B640214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AFB5E564-E998-9602-2B41-31E13AB5A7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8793C0C3-B6A9-9ED4-8FAE-30E63B51C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9962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8300EC0-08F7-19CE-040F-A47E62D3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968F89A-CA9A-2E9F-8119-6C46255AB8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ED5BD09-8C24-9674-29DA-5B6F84AD4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80300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6AF8F8C-3B15-0331-E8C6-EEE30C6DA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D3254BB-8119-D9E3-8451-79E5E85FBB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CDEADB2-CAAB-035A-13DF-4DDBD57A5E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75361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C3B4F26-E597-4A10-27AF-3DD6F300E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6B596CC-2547-DD3D-BBD4-727B4B4CF5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CE1BF98-B0D1-30CF-839E-37E0B754A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8732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05A07F-741D-8E3F-FB89-78AEC7D7B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0B11C61-A033-FE3C-021C-E8ACDA369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D3F2FDA-94FF-EE90-530E-DF5BDD365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91952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DD6EDE-209F-0DB1-6B1F-3995A3639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3AA32D8-01A5-41C3-4D3D-B9C14DA1C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54B7B99-D43F-A792-3811-A992B3034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42660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ED9549A-09FE-4DD7-6048-F6551D253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700270C-094E-1839-1EA5-AD9302C33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2C00FF3-2444-4FC8-CE84-0F27572C3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13207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34F295C-716D-0B8E-BAED-CD59611CA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EC53B47-0E1D-E342-88F4-18E45BCD9E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116715D-2F28-C824-1C21-8E768CEEF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4243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17B0577-8EB3-AD1B-F693-45B2F6EFA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06F1ED9-5881-1428-6020-11AB32EBD3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4E38AC8-1FBD-25D6-10F0-D98D5BCD0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3879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A40A31C-96AB-CD2C-126C-21297D6C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7491D86-5AFE-07BD-34CE-D107AA9BA3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27D8F4-AF30-6762-8A03-340FD54EF6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31025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05C0036-3FDF-F761-659C-5F77C7362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E38BC63-CBC7-04AE-A505-80346FC124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21A01D5-46C8-3A9B-7722-DEF5FB6B8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990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50C89C9E-05E1-7558-5194-4DDD8858D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10F855BB-37FF-3E7B-B1A6-233F18192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4BB9F18C-6CC7-7513-333E-FA4EECA966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072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1907E75-41C3-B27B-C298-0EFF2E884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082D997-9220-0920-2270-EF89CAAC4F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49232B7-0375-864F-7027-A9665D7ED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27044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897385E-CEB6-A453-4414-C587DE5D8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4FB7469-DC31-A997-8F3C-82E00A5231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B31D7F4-33A4-3F56-1A18-6D202B8697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6438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9EA036F-9210-8DA3-2E4E-CA74B88B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AD1D43E-DD69-71EF-6B96-FD9A0016F7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716847D-9955-501F-190C-C30C24468F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28518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467E8B-525D-0271-A50B-92753FE38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EDE748A-B3D3-11F8-FCA3-986694048F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9E84E09-3846-B0C5-8D0F-748961F2B9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33499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5F4B020-A16D-78DF-00FD-2EC1F1EC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856F78E-8998-D0E2-3A6E-3DCF9052DE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82B1A3B-9259-9555-28BD-C723E6AF9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12565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D64974A-E9DF-9D2D-5B7E-459ED95A0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FEE37D3-6FEC-7849-A59C-1479D9496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140F1FF-D607-C96E-32FE-1B2D57248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20746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4DBDAE2-CC31-475B-09D4-ABE966EDA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DBA55D6-DD3B-6644-FFEA-4B46FE346B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342AD5E-A3D0-C915-BC86-9337D654AC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6230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346F375-2DE6-89F3-7361-28FDCC880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29CA2E5-E086-8B65-7D9B-533BA0A7B8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38BE347-46C4-61CE-03E0-D7874073BE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8210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32CC62-F514-25D7-B0E3-AA7214566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6FB7E8A-7933-7174-2F76-D143F17363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2CE47F3-25B1-67CF-667A-FD8F8D374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82128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0672AEF-1CDD-C098-F436-D57BB5E4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475FD84-2A4C-EFFB-CB27-69F574A1A8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45E7145-79EC-80E4-E24B-5AA68B393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629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053E8FD0-1CC8-4C80-3238-127629FC3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E4900C0B-08FA-6A33-6AB1-F1D6F78BF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D9C84606-5C2F-FA85-BA4C-795C5879D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63564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1CA5FAA-9063-E4E9-49B5-878F8DF95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AEDE735-C39D-3A43-44A1-C9E25AE35D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C554842-DDA0-BD91-C294-360839575B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51522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FFE4D72-DACC-E3F3-886D-84AC950E2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4034E41-662A-B425-C762-6EF3AA2B3C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081A15-C5C4-EAD8-5471-BEACEA597F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64703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39137D2-998D-0A85-EEA5-5CB8B276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9B1389B-C7CD-A0FE-284C-9DC3984F86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7186896-D25D-EB0D-64C2-E394B41AE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98460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A04B0CA-2985-9AA5-DEFF-5A1A77A3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347E356-ED95-7BC2-15FE-057035F690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E9A1173-27DA-3DC7-69EF-F1B1A973F5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28528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A648AC6-6913-21AD-9B01-B6C2BBEAB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079F6C7-CD0D-65AA-73DC-7DA9DA141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AAEF04-4E7D-B908-4EA0-6C54D6E82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33876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90E0C45-EA19-F1E7-4BEE-A26D8CC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304F76-33B9-F9AB-B81B-53E1F5717C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12D704F-E3B6-F765-2163-7FFCA10EC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65566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B3DF66-E680-3D4A-781A-D162F5F5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46FBF1C-8404-CA81-B5DF-B504E965D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7DEBD24-05B2-241D-E314-6C2255A40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88823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F25862B-057C-A043-D350-DA3EBBFF6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33EC89F-7616-FCA7-330B-16CDB1067E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382BA37-AEE0-EF6A-F0DD-9240221406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56138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5A4AC98-52DB-764A-E94B-C58E24812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3238E45-0051-05D9-E5EC-9FFB68E247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E612647-7071-20DC-B4FF-9066D6A7A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182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15C1270-FDCF-1AB0-414E-176EE28E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16C4932-8CD8-C3B2-8AAE-6EDB78FD56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DBC0FCD-14C1-A9C5-C3EC-A30C265A8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35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F0F2AFAE-02E0-30C9-AEE7-4C6DAE21F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36442C10-ACD0-AB58-6A75-3C7E3FB8C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B5574F2F-06B3-2783-BC99-956078F015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742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C823784A-4D63-F877-D59B-83FE7688B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ACE30A5E-123A-47E4-CB95-0BBC0C808A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DFD7C09F-E862-E74D-90C4-751DB00E8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25467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408B546-49F5-32B4-3A75-5A4252F47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52B2FCA-6B92-D97C-8605-15833A6E40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0990254-4F33-56FF-7BC6-3CCBA35E5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8220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2D9F95F-13B5-D541-B6BB-CBB275C5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DDB8A2A-A347-CD34-E749-719E307C4C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1AC5591-DC4F-EF47-2CD5-9E0BA061F6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2661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619006-F3BD-3625-DBB0-21D4FF7CB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D61656-18C5-FEF6-9679-45AA378DA9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DD22051-CF73-3575-4075-AC21980700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01170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6534017-463A-F1C3-8F0F-38AA96D97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3913B9A-BDC2-80A6-D841-5356FE31B6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C5C469D-292F-BBBF-23EA-484F1215C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51097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A7328E-D8E2-0214-3970-3B5957B2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8220F65-D675-8D35-8F8A-10CCA4EB85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C503AC9-1E73-D484-70B5-BCE03E0720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69682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0A2CE56-DA39-9EEA-53E7-865DF4A07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6AD0D3C-EB50-FE78-2DB3-955189BDE9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4BFF9B9-D923-BB9A-A819-8856DAB9E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69990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A1CC6B9-B7DF-8FC8-4775-35DDCED53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85FEF17-6414-490C-E962-5EA50CDA18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5421EDA-1D3F-8065-DCB3-1AB863FF2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806167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00A392-33A9-A65E-DC2A-5BA9352B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76CF26F-B22B-4288-9950-73F9A2BC47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751B05E-2531-015B-CC09-C203802697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34109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FAA9493-1C5E-7F91-5CF7-8E986AEA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D70B828-2A5C-22AF-FA0B-FAB289A9A3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6849740-B458-3859-C565-B3E749BDC1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22483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5A79A38-17FC-5ECD-3878-CB6D961C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79E3912-81BB-8BB1-EDC5-943F398A0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E498D52-E61C-E8BB-DBFF-A716B41D71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112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A2DB97CE-B305-A497-F9BB-F664D71E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76045185-1885-320D-6840-6A2F961FBF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EBB4EDD6-360D-4E66-FBC8-A3220BF04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42931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AEF9D7E-2AC9-CA6F-990E-4ED1FAEBD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AFDFA84-FC2B-129D-4688-523301F28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6A0A982-5D09-218E-269A-6C3047B09E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667623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BA781A-1330-49CE-03F1-91BD497B1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A89D67A-B58B-EFBA-914B-EFBB65BC31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BE5482-D5C8-FC1F-293A-1217F302EA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19916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56F599F-80DD-8A7E-EC93-CBEBED9D1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1596F29-E061-9BD9-7893-F122D198ED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76329FD-E81A-D83C-B2FD-D4AED9BE2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0716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AF2723F-8B2A-B798-EA31-0D82C3B71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8A503AB-A216-8143-75F6-1CD0F3F892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1C2F2F3-0CB8-A940-073A-EE26E9A1F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26134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72A204-9CA8-0A6F-5FEE-C8EAD8FB0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34B1BFD-8032-10C0-4A63-56405FE689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C30F752-ACE2-8297-F444-324ED109A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80473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B42127D-D548-B47D-F4D2-E3E42E3B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BEE0E4-DB1A-E8D7-ED45-CE8D482A1A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47499C5-FA50-1015-75D6-9006415E7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63048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FF0AD7F-B4DC-ED92-CCC4-8C5C4299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5CB9734-C541-D5A9-4ABF-01D34CB31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7FFBBA8-F134-42AD-62D6-8F56EB9ED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0692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4033A49-E987-AD75-9FAE-7DE8F5BD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67A2956-9FB4-7BFE-5577-2ED713061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DD59546-734F-ECCF-0BF3-14EA26B33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35319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2060C22-292C-D8E5-FDC2-EF84BA34F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59A1A12-BAA4-900A-A570-8FA1DF54F2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10EC64E-903B-86D1-0D5F-F2C83BC03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27904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B2ACC31-74DD-4E2D-3FA9-5D6B3642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12DA746-53AF-CB9A-67F2-577C239B2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37D25A8-09EC-DCAF-3729-EBCE886266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034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04C8C717-BE3F-D2C9-945E-53B835F7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FD6854C5-0F4C-85C8-D4D7-C7C039746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56CA0BA2-E22A-F433-F99C-6B8F47DA3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77834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B9A0D62-41BA-0655-5287-D99D16860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8A5DB1F-7994-A068-29BF-62C045AB61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D4A78B6-D991-5BF3-277C-2D6A6BA110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18744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5CFED3-F553-84E7-A94C-516752D9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A76C5CD-11E5-60B8-8A98-FA0AA01AF9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B62EA91-7D19-6B38-C441-07E84F34F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24063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80821F0-E018-EB39-C5FD-A20EECB3A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A33CC8D-D2F9-02D9-C7AE-3427EDFFBD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EEA0A6-8DC7-2C62-2165-AF5CCB09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71195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E2BE5B9-DCDC-B995-3913-FA3C5CA6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F31F0A7-697A-9C0F-887B-D1B02DA24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DE32447-FC9D-C63E-FFFB-31287CCEBF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49018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D7D1717-E396-AA69-BDF5-7BDD2C23C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0A5DDF6-3B0D-02BD-2BE1-D93F6827EF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A6F36D1-BDF2-B023-D120-C9B857D6A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1523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EEE8845-C1FC-E8C2-6127-5120B276A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E9C2450-7A39-7670-E5D3-23302D6CF2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F6C35D5-B583-30C4-BB98-508442E0E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77972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7C4AD19-B37B-BA6E-B5E7-2C386291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0B3EE2B-9EDE-F405-2A47-E14751CA6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EFCC223-D6E0-92FB-4297-AADCEDA4D8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57310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7EA0457-88C0-7FCF-03C4-30DA59F8F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3B8D73E-B2AE-E931-0438-8CE03ABB36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04A775C-5CB6-51B3-0EDD-0B990F1DD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12639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EA8BC3-71CA-51DC-FAD1-A16739A42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5B141DB-3D68-2E7E-AA1B-4C1F63A59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D06C1BB-33EA-28CD-7239-3CF2643B3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0761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8856647-66BA-2D39-7A44-8AF23D398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B89871C-D5BA-C5B1-3C50-6CCBD7F35D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A4C682E-D217-FB53-70D4-8A1E0AF07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786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E523352C-0B10-95F4-142A-CAB32E37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8A3DCEE6-5CB6-4407-B55B-1F2BC02B3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C25AEE71-EA0A-921A-55C2-4EFF58D49C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83505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254A8C2-1370-B5D2-470E-DE53A6D2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CA08BC-D76D-36AE-0885-34BB4CCC6E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7316E84-C78E-A2BA-C891-3AA696AC09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54968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D8BEADA-E4EC-0534-3611-C5F1EDDD5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C4E58C9-A767-4799-FC04-C0DD27C8A9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9D6CB96-52B7-0FCD-5B28-5520F80D9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42089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E9075DC-DB68-3D84-1CD4-C01BC48D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DE5BCB2-3A3F-B70F-5057-549B4F4B1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0338EB-C809-CE5F-C9E8-B763210B89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885564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76F6FC6-A2F5-B0FC-5CFA-E49FCDB40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21262F6-224E-1923-F952-7AB54ADD2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9C4053C-9FD6-7A67-AE05-E97221AE8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08362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8885E72-3C0C-214D-8910-59F6495EF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4F5FA73-5D91-7D9A-180E-FC1DA377E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0D99BFF-2830-516C-516D-5AF2CD73E9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84081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D76C91E-B7AB-048B-0D53-CD295ECA8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AB3C9D6-E8E3-D58C-BDE8-22971D4028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4A76E9A-7AB0-3CE2-59C2-F5E415FCF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00113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AD1D241-971D-FD4C-BF96-7CC6E05D2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E056F5D-6E26-0D54-A633-464599D5EF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477B593-47B6-0BFD-19AD-0A8981F88E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02887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F9908B0-12E5-8193-B9CF-20A7C9664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CDD1299-6E54-A9A3-0CE7-5B8981197A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48A0B08-EDA1-36E8-8B23-73DDF59A49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30261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6BFC85F-06D9-F074-6F1D-985A7EE32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C58AD84-B6A2-EEC7-D645-123449FA48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F3C1B69-6C38-AA31-9AC4-6475C561FF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38495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D697EEF-BA0D-7121-A98C-730DFF9A5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D378DC2-9C52-A39A-1A13-9D7CCE251E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AF353F8-70B5-F296-CB98-FD19B06E7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321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FB9CC646-2C60-7E77-902A-E71C3978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a8d533eb_0_5:notes">
            <a:extLst>
              <a:ext uri="{FF2B5EF4-FFF2-40B4-BE49-F238E27FC236}">
                <a16:creationId xmlns:a16="http://schemas.microsoft.com/office/drawing/2014/main" id="{96D21782-A9BC-BC2A-FAED-B77B312B03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a8d533eb_0_5:notes">
            <a:extLst>
              <a:ext uri="{FF2B5EF4-FFF2-40B4-BE49-F238E27FC236}">
                <a16:creationId xmlns:a16="http://schemas.microsoft.com/office/drawing/2014/main" id="{361B0BB9-F6B3-0D0D-C68F-161285AA6B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2071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053FACF-33BB-96FD-BEB6-2E593D44F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3B9A4A2-A19E-812D-275C-ED7A1B46D1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C96D6AD-4B75-B7A6-BD83-BB221B656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5672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ACF06EA-E9A7-DC94-90A3-727A8279E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9AF2455-EC5E-606B-1AD8-2CBF8E70E7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8CF7294-5F1A-1EB7-5CC6-0A7AE7A764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3405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2D39C1B-249B-69C6-3D5F-201C1FCD1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C1930B5-C1A5-E8F9-C9D5-48ADE9310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BC88644-B0F1-2E87-E9A5-1B9D1C9E9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37192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E758CC4-E19A-C2B9-9EAC-6CF1D7C5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B2A7245-1B02-DD95-815F-386571A7B6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E4BB23A-BFA4-CF13-2FCB-0843C515A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56090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60EF836-89B1-452A-4EEF-11DB73442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8D450BB-5135-7ED2-AC53-DB367AAE8C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FDA8F78-7A9C-11A7-DF04-EA7E91D581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933900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0EC9F06-D370-B665-DF49-E453073A2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ACE5839-0A4A-1050-61E0-290459CC4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CFCD9E6-2831-859F-953E-B95A8B7C77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865404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A613A92-E9D4-6C9C-E407-FC41F206A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69C5939-CD67-8991-B31B-7ADC550D3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EF76FC0-6CF1-74D3-D99E-FBC0609F2B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30894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818B382-BC89-2F52-C622-6CD27A453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15755E5-D838-625F-CB7E-864B98D3C3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AC40F56-1A38-C586-9943-B68F8A77E5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96610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CF59449-5A8E-A1CD-4371-01D972349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EDB4FB7-BEE5-B5C1-484B-3807954EEE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131CB97-C513-F863-482A-23FACFC95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75076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0D20394-B5F3-9967-8AB9-89BB8A667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AC6ABDB-B109-F770-C698-5110988F2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CD0F361-9B47-FC4F-174B-25231C8FD9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540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E7DC6B3-7516-1B24-67DD-01B4FBA2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D8934A29-B5DA-E21A-BFBF-1EA8C68EAC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09A9586D-4D78-F4AF-0C82-797AD541B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71905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E04F0B9-2696-6555-0690-5DEDA6ACB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AF6A1C3-7B8B-901C-9F20-54D317F27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DBAB862-0C15-597B-AB3E-60B45CFDE4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89089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F91F55C-3E68-1D6E-35A7-58B14585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4794FE4-5D75-3CB9-A9F5-FB9B396893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21F4977-27F6-0D39-D799-67CA5B82C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31886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C76B94B-059B-9B5B-3C33-66D8AE4A1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A994F95-D6DD-5FC4-2343-3F6E77A0F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72B3466-1183-2EBE-A03E-C2C842013A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8011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C11AFCF-9706-4246-1A6B-61534ACC3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51DDD7A-74B9-0CF5-3519-7ADE87E20F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9A06DB2-5310-3D7D-FB27-DF3CDFB83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8631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9456632-618A-1494-4B93-F38F42840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9BC7846-110F-4857-EDF7-C126476A3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0BA2816-6E37-83A7-511F-28CB52D70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62545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ADBEBDC-E9F3-B8A5-6423-56B9727D6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33EB267-C28A-8A2F-2A29-2090F419D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10610E0-6CFE-B387-A89F-D697ABE6E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79631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BFA5C43-B6C7-9E34-3479-7A630D1B9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5BEBFDC-94F2-4326-EFC1-C546E44D0F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9170D96-1CA7-21B4-815B-5F65EB08C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887239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1437B90-E5BF-4399-E7B6-96B2D150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9580E76-7A9E-69D8-7FBC-E24006BDF9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00F47C5-4B47-A85D-8C68-D33919270C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87615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585DAB7-C75D-5019-B697-846B2C97E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D9E46EB-6C45-4328-5FFA-98BAF84D4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0D5CE94-6612-A57B-4EC4-1570CE8760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26264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8485A37-B982-9461-9F44-1CAE217D5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6D2B07F-5AAD-CD04-7071-73013FF845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2EEFC27-94D3-BCD4-AAA1-AEA2A4EDD0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93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C9B17986-F35C-F31B-6A40-9655D8F5B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3CE6A22C-02F0-B95E-5DB6-BAB6D41A4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6F993605-BCBB-E323-61E8-7E083507C1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7336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74C7227-193A-D4ED-6820-A3C67C2B1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D2F0D24-5BC0-17CD-ED6C-49493FC5B1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C898FAE-4D9F-2BF9-158F-CA7FEC12C5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87064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FBF06A9-279F-D2DB-42A1-2D5EAC54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2AA6729-0BE0-D28C-AD46-1E413F879D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E770D18-9AC4-3A1C-0D96-88760D6890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73207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67B634F-0E96-D6C4-80E7-45717C20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33B6A07-8A97-E49D-940F-928DA2268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EDBEC66-0596-D467-AC31-73F94CCA84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42643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04A9216-1471-9006-71BD-E7FBDF4C7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B605A1CC-1D20-1023-84C1-C4137748B8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0D6E7922-FE4C-20C8-515C-4F6FBBA51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308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CEFBDB13-BECC-972B-569A-A257D08EC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31BDCE9F-54D1-77DE-DFE3-27A2D6B4A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0457D8DE-CFDC-93C3-F7C1-6182573A8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11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AE93F86-A5FC-C937-2526-F3FC13A5E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5AF15FA3-21D1-921F-18B0-0430FED22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4442E6F5-EC70-99A7-F127-10221931FD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682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5EE7087B-DDA1-9EBB-83EF-8F75C34EA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B83FF1B4-92B0-3517-8637-CDED5D3D30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D171D689-1848-379B-D17D-AE192CCFE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245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98CBD45E-44ED-6D70-0DA7-E64510CB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D2B66F08-34C7-9A6D-3A96-E74A61DCD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20FFF48E-FF0F-5F36-AFFE-1858A27F0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1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BD09E40-922B-F99F-0CBF-A042F94ED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4F5A082D-A355-21D5-AB3B-8AB581A69C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4FFB0ADC-D2BF-4A28-36B3-EFF71EB0D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038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B1BDDAFE-D09E-C38D-3FD0-F1490A226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551F7054-90CC-9E72-70C9-5F4285449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26292626-A59B-5C34-4786-2AE1A6DF1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956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DEB89BB8-4393-A93E-BB7C-82B2F5BB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D38AC6E9-AF4B-2456-31E2-AA60C4250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8542647A-CE80-6874-2195-DC071FE87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539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DC1EB5D-21D8-5A89-7B65-AD64DAEC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AD2A2B8D-9791-797A-E09A-43934BE3FA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5DA0B533-7FEA-A369-F10E-63A9F9EECD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71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3E4C7D75-E995-E824-5916-874E0E721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8AEC9D78-EC4E-18D3-137C-8EE24C9B5D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E38EF665-9D1D-61B0-E157-CBC26D5FB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281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88621BE0-BF07-B118-059F-7932C336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C5F0F819-F551-8988-2B42-2977660A62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699A2B1D-0DE0-5F8D-6581-074E6B74A2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109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A57C50A1-A7EF-C18E-CEDB-5522575F3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B20BE40F-389B-53D9-ED99-3E291D1B0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3704F3A4-297D-1792-9225-BAD17AF10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0508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94C7EA7A-9190-4FF5-1497-E9900A30F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96F2A5D5-0A76-28A4-8DC2-C00ED3531A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AEF08FE9-C932-B398-96AA-86C22BA31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731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0B14309A-75E7-C86C-95F7-F98AC89C8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4B7BC635-FAA5-F40F-1D17-228D434E09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CFD4F87C-59B3-988C-549C-AC051728AF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336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2D959779-91E0-84F4-77D3-23A1ECF7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DABB20AC-8A07-4273-027F-68C7CC2E8C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89BCE7D6-DDAA-71F0-4884-CE4BF5816E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969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D84BB858-4E65-21F5-AF4A-9375FDCA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1F546EC7-A0C4-396F-4F05-7A671BDAA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21B3EB51-77DB-DAAB-E8CC-5F66F8C78B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054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D4BC6B37-AA25-C413-42AE-B9DC16147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1E75097F-59A4-4CA0-A2BD-D980658CD4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4D792792-6DC0-F026-37D1-C3A8F24C6F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8562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9E0E1B59-21AA-8C87-5815-07FE9B123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52331E1E-8B63-C813-2ABF-F46507EB05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79E1A40D-8992-BB62-9572-045983F148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4503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B44CAB76-B63E-622C-D12B-9B0282D57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10D952C4-6609-9EA5-C8C1-0818BBD076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6C12D87C-EABD-D877-76AF-095278FC3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247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55163EA-41F9-C640-1C47-F3D2530D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c7a333_0_21:notes">
            <a:extLst>
              <a:ext uri="{FF2B5EF4-FFF2-40B4-BE49-F238E27FC236}">
                <a16:creationId xmlns:a16="http://schemas.microsoft.com/office/drawing/2014/main" id="{3313D081-B1BB-8A2A-8BFA-4A74ED0DA2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c7a333_0_21:notes">
            <a:extLst>
              <a:ext uri="{FF2B5EF4-FFF2-40B4-BE49-F238E27FC236}">
                <a16:creationId xmlns:a16="http://schemas.microsoft.com/office/drawing/2014/main" id="{16B47D7A-BCA4-8CAF-4B5F-D84669245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83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8F9324BD-5971-0131-3440-1836C1457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3C657D67-A117-38C5-7332-F8E7056600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64A3E090-01CD-D760-6FBF-FF3C7539D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579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B9C2974F-1380-DE25-2799-E9E898EE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D468BCE0-FB92-0652-71BC-7F41543E1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23E6A997-72BB-BA37-DDE5-112B6B133D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481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797D9E89-EDFD-3267-4569-7E6ECF5A6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34152F83-9CEF-FE50-43B3-9289001DA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353666B7-CCDE-FD0C-2850-5C62C7FFF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9308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72C45617-0E8D-1D22-315C-D10835E90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CBB5445C-C823-2EDA-E847-A72F9EA578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C85F8D3B-5E02-B4B3-148C-5982933AB0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8369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961D91CE-267A-79D1-BBE1-E8E2A55D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5E0F928F-C674-CB32-583B-C74C093E0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F8454325-F8F4-1BAD-58FA-D072C680F0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95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2278001D-6EE7-9E04-7EA9-02653FBF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39ED0BFB-D85F-65D3-7211-467F395350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25B8C5D6-0D78-4165-6F16-A39A05EDB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170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D2C3684C-5EDA-4490-EDE3-4C15789DA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7130DE1A-4276-B52C-17ED-52412EF1D1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D08076E3-95BB-CAAA-025A-8BAA842A88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9189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885C8A73-7F47-26CE-1137-834F69BC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C13B67FA-EABD-B706-3B5C-91B613EC05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87EFE64E-D361-C872-061D-3D81DE495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5030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CBCD31B8-DE09-B037-3FF5-68260849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85218C6C-B57A-7B8A-95A5-B46533FF17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2A7EC187-9A00-C5D4-A806-69C31A707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651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44FD5029-9E02-6F51-1BB0-1BBD3F7B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102E330F-99E8-B7E3-A5B3-ABFBC0E2F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EC8DEA19-EDDA-3B60-C5F1-2CA90B4D5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5697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1D9BB714-307C-854D-8E96-918888F2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D8005CB1-2408-9AA2-FB66-33009B0155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B5E49C6E-4244-F726-28F2-2F33D7DE6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1553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6ED467BD-72DE-C64E-B59E-4711E503B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E8D5B3CD-76A7-F506-B89A-3E1C97F0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0372119E-38FA-E319-5C69-0EFF3B293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520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6D7D0AF0-B3C3-41EA-F028-DCE82E67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B01B00C0-D7F2-397F-3B07-7D31F3138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AD0CADD9-01EF-A800-BD3B-3AB5C64C0A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2158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843C7FC8-CA81-2029-E0A5-F81B3CCD9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48D0FBB4-90D6-1560-CDCE-CA9E284D6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FC4E5756-7829-8698-BD7D-A61052DA5E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4967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B1580BBF-82E7-594B-4D07-CE53FE220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9c7a333_0_8:notes">
            <a:extLst>
              <a:ext uri="{FF2B5EF4-FFF2-40B4-BE49-F238E27FC236}">
                <a16:creationId xmlns:a16="http://schemas.microsoft.com/office/drawing/2014/main" id="{0FDE03E0-19AF-A75E-AFC4-A0F9078C2B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9c7a333_0_8:notes">
            <a:extLst>
              <a:ext uri="{FF2B5EF4-FFF2-40B4-BE49-F238E27FC236}">
                <a16:creationId xmlns:a16="http://schemas.microsoft.com/office/drawing/2014/main" id="{F265E1A2-4094-4197-7465-13D65D449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6098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53D0D188-205C-B321-18DA-7861E6D50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C411FD45-C179-B1B6-673D-7AB773C4A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D0C6C064-7E57-B420-ACB5-60660454BB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9939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4C1A973-0812-8BBF-AD05-B9C98FEA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72E323D-EB2E-312B-CC05-B7F51920B5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04166A6-AAD4-0256-F389-DC31FC3FAF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1981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804ACEB-8EF1-2D8C-B93B-9BF0DF6FD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A7D15D9-8486-AF19-757F-801AE5D12F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95B2EDB-C9D5-2760-7455-33F404202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449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C99F056-09DF-4504-410E-3DCAD5F51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F74ED37-17FC-6893-9CA0-061793DE8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3EE09FF-4CF1-CB4C-82B0-61FF62DD93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8700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0673FB8-8B34-FDAD-5B72-482FC4DA3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8F728C8-2210-4845-4B31-A725C10EE9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AE153F9-11FD-47DE-6930-0BDAA2CBF6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6516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CDECA6E-B23A-3CCF-93E8-B4CA055F9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E180504-A7FF-D4BB-2224-89E44AF479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ABDD136-9480-D0DB-C21F-04BF14780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0050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15A591D-AE0B-8721-6022-B353E5FF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4212431-A75E-DF1E-F603-758EC314AF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DE50DC2-EB72-3572-83A3-717ADD36FA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9037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8FCC76F-E9AF-E67A-CD86-85ECB4BEF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AAB5166-B586-8CDE-756F-626E74847B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D9F5CAC-175B-791E-3210-99EEF546A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2021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45DE5D7-489A-9A27-3930-AB13BE6E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4C0A2F4-4244-920E-78F8-7AD032E898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10B5982-B08C-02A3-0750-DECC6B7C95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4232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FAD96F8-C2D2-F569-54C8-BA848AC19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ECB0C66-2769-573F-A6FE-F2B73301C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008E46E-8B8D-D86E-796D-EBD7DB0FB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8429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A4D1C39-0F57-C5C1-1961-4938BA4C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E78A141-D89A-5060-4AA6-6FBB84D8D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0FB0B78-0F6A-8CD3-0E5D-CE5F02CB7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121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3020F04B-3204-9E37-B5D7-46EAE6D6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9F95F26D-C1A4-3CC5-EF95-20CB257938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5862F462-D190-7BED-43E5-D39B68C11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3080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CB54AAF-265A-031A-DB5E-D6025F6B6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BB578AC-03A9-F48A-D26A-0151C371AC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81286D3-28CA-9493-9EA2-5707135B5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2388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719F254-13EF-D65F-6E5F-302D82A78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A032CC4-5996-7658-3D9C-74353AA530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C10B30C-78D1-0A27-5481-DCD85A05D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4425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7B7BA78-CD39-CFBF-010E-85DB0ED56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CF2ED4E-1D6E-62B5-115F-6A06B29A4A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2696C9D-316C-DA66-D7D2-D31B75C3E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0258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B6EDD74-45B7-30FA-5A57-CC9FB3A0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56DD890-1930-625E-A8C7-C2B279F43F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0BAF8AB-2DF4-89B1-F933-6E6C22BCA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1503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DA5C14A-0B19-AE5E-B4B4-9FD39C6F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6576467-D447-D551-2125-9C34E2A1F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4FAE47B-04F4-9758-F799-BD672B009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7564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57B5B19-9F07-8416-6B46-0DAB02E05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3485353-E119-6F33-7B7D-7AF3EC1189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EE1D92B-7365-8500-9AD7-97AE86865E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054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3464654-47E8-11E6-3115-6A4228F61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DFAD690-FE85-283C-BA2D-420C2451E3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F3518FC-6004-1ADD-CBD1-4282BAEAA1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2769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AD67206-DE19-1A21-EBDF-7E1C70346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7E8B5A5-A109-20AF-93FF-99517DFAD3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A8F8684-7619-CA4B-DE60-A39FE2643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1961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710A2EF-0E1B-626C-4FC7-7774E6D0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1E7259C-5F26-9619-B4B0-B6A5E89F98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9439E32-5647-2122-CE7A-C1C6F1E45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4293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EB39C0F-4A9F-EBC2-AD01-566D8263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E5443CF-AFD4-F413-7EEB-8EB195DCB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F696807-1EAD-46CC-74AA-3D14F7F3AF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51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B5146FB4-A861-AE79-923E-64B9C2B2F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983DCE13-15C9-A34D-77AA-20E64B0F9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0BFD855-0248-3021-2CA2-5BD419D22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8589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FA1D997-DAAB-A533-F7C4-3958D80F9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FAC0D14-6A3A-EC91-42FE-AEBC00673C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32E7BDD-B2DB-DB89-9768-F6BA4CDBEF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8429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C56DD3B-473E-35B5-B2C4-4298135B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AF4A27A-B472-F1CD-9A13-2EC68219E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76FF444-21D5-BFAA-79D5-CADABBD374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1934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C57B672-E69E-F72F-94A7-C5870203B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8FE9901-005D-4975-7138-D10C64B76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0D41979-F5E0-F062-9876-6FC8D7457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2929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5332E04-25AB-5882-D840-1FEE938F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146C720-FCDF-4F07-99DC-99158CDCD3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066C30C-B18E-CF5C-6913-46CF333F6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3713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718EF14-4B96-8F95-F4E7-DF97D9360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59A731A-AE07-DC03-D025-BF3D98661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343A483-B0E3-5F4B-D84A-E1ED2C0F9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972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5179820-D43E-973C-7396-C117E0980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73FBAC3-7EFD-52BE-99CD-6F2F6A460D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EE9E417-3B3A-9DC1-F4E2-C67177EC2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9295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DD08EEC-2886-EF8F-B8D4-82AA78D3D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A371D13-A73B-EA3C-365E-614E612EB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208836A-9C6C-9B35-1C7B-2531BC3CB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7668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B523550-8152-5A0A-BA99-F55C1968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81B962B-CDE2-E685-DCFB-AE7E54E50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5FF940F-8B02-7AE4-0E2F-489F076CD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2999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46471AA-0BD8-B5C7-971B-1683D4E4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EDB0957-6AAE-1C35-D8A7-442D87D6E0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D25DDA6-4605-671E-852F-2DACBA0D0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2540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202046E-837D-D77D-7CD0-3BFA6F79C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D93881C-E8D2-ED9E-6D1E-071F858F89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910F210-7252-6C19-D631-D438BAE193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442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BDCF60AE-6D23-7160-1702-F048992F1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35C5EF6C-424B-9631-99B6-03EAE40F43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63CF6C57-5F85-A0CA-50D9-4557F221F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202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29B21A3-2A00-4FBF-4583-221D82084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23FB953-FC5B-0BBC-1CB1-2A7F1CA53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AFE0DEF-77CD-1B2A-6302-4E30D1516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7973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F2CD9C5-A32C-AFC5-3134-99B829B34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D4D7C7C-5071-826D-BF91-6BF8811E84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011FE51-A2D6-6A34-A105-4891819F7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7758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1DF7B5E-607A-3962-641E-1EE20725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4A7F103-5147-17C6-3F0A-D6DD4CE460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85B4F67-FE17-785C-F78F-432ED564DD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3125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6617956-D125-79B1-E42E-C1D16BA09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C2B586D-6395-7EA5-42AC-924ACFFE0C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C3376AD-1948-4DCC-9C72-1DA71F3D64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7222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805B45D-6612-A6CB-318E-01548E761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D39D0D4-6717-E44B-5F2D-914916E42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7643EC5-4C3F-A587-32BF-E5715C35D8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1702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9390830-991C-D3E1-4B1A-42EF7B7D8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B782CF8-03F5-5524-AF28-A4504735EA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49D4156-C618-FE96-3F4A-B8971A4FA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24173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60E75E-3940-9D83-CFFE-9E14AEFCC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76054F1-FABB-A575-5699-247EE3767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409D1C4-AC52-B532-414B-320201CFA7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2728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2A6BAAB-8566-0E91-2A6E-3240DF7B4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18CD694-4600-9177-6796-14D0C39DEF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C0F8E85-BB4C-6C41-36C5-106ED11EF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1560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1E736B5-975B-3585-77D5-AA7FAFD3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93BD072-67C8-8FA6-3C50-9EC8ED1869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9CA8697-DEE3-F664-2A8B-3267820AD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43635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EE90EC7-1841-F90A-2370-C645D3CCA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AC7CBE5-EA87-DF8F-7E06-8ABF4038B2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4F7D9FF-EC7E-6F47-934F-D0AA84BAC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37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homas.Maullin-Sapey@Bristol.ac.uk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Thomas.Maullin-Sapey@Bristol.ac.uk" TargetMode="External"/><Relationship Id="rId4" Type="http://schemas.openxmlformats.org/officeDocument/2006/relationships/image" Target="../media/image2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Thomas.Maullin-Sapey@Bristol.ac.uk" TargetMode="External"/><Relationship Id="rId5" Type="http://schemas.openxmlformats.org/officeDocument/2006/relationships/image" Target="../media/image2.jpeg"/><Relationship Id="rId4" Type="http://schemas.openxmlformats.org/officeDocument/2006/relationships/hyperlink" Target="mailto:ft14968@bristol.ac.uk" TargetMode="Externa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Thomas.Maullin-Sapey@Bristol.ac.uk" TargetMode="External"/><Relationship Id="rId5" Type="http://schemas.openxmlformats.org/officeDocument/2006/relationships/image" Target="../media/image2.jpeg"/><Relationship Id="rId4" Type="http://schemas.openxmlformats.org/officeDocument/2006/relationships/hyperlink" Target="mailto:ft14968@bristol.ac.uk" TargetMode="Externa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Thomas.Maullin-Sapey@Bristol.ac.uk" TargetMode="External"/><Relationship Id="rId5" Type="http://schemas.openxmlformats.org/officeDocument/2006/relationships/image" Target="../media/image2.jpeg"/><Relationship Id="rId4" Type="http://schemas.openxmlformats.org/officeDocument/2006/relationships/hyperlink" Target="mailto:ft14968@bristol.ac.uk" TargetMode="Externa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Thomas.Maullin-Sapey@Bristol.ac.uk" TargetMode="External"/><Relationship Id="rId5" Type="http://schemas.openxmlformats.org/officeDocument/2006/relationships/image" Target="../media/image2.jpeg"/><Relationship Id="rId4" Type="http://schemas.openxmlformats.org/officeDocument/2006/relationships/hyperlink" Target="mailto:ft14968@bristol.ac.uk" TargetMode="Externa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20.jpe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20.jpe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20.jpe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TomMaullin/SCIF10002-2025.git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s://www.ole.bris.ac.uk/ultra/courses/_263550_1/outline/course-settings?courseId=_263550_1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TomMaullin/SCIF10002-2025.git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s://www.ole.bris.ac.uk/ultra/courses/_263550_1/outline/course-settings?courseId=_263550_1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TomMaullin/SCIF10002-2025.git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s://www.ole.bris.ac.uk/ultra/courses/_263550_1/outline/course-settings?courseId=_263550_1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TomMaullin/SCIF10002-2025.git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s://www.ole.bris.ac.uk/ultra/courses/_263550_1/outline/course-settings?courseId=_263550_1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TomMaullin/SCIF10002-2025.git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s://www.ole.bris.ac.uk/ultra/courses/_263550_1/outline/course-settings?courseId=_263550_1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956602" y="1639558"/>
            <a:ext cx="103590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b="1" dirty="0"/>
              <a:t>Lecture 1: </a:t>
            </a: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dirty="0"/>
              <a:t>Introduction &amp; Data Types</a:t>
            </a:r>
            <a:endParaRPr sz="3000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endParaRPr sz="2000"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2897084" y="3907028"/>
            <a:ext cx="8280600" cy="1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SCIF10002 – Introduction to Coding and Data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 Maullin-Sapey</a:t>
            </a:r>
            <a:endParaRPr sz="18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r>
              <a:rPr lang="en-GB" sz="18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September 2025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0/19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E36FD850-99CA-830C-588D-359772637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64C32E09-5B80-A992-3EAD-6DF767D44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928AE417-AFE5-0EA2-5B1F-AD0609D51D7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9816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702EBE4-B452-DEC1-1F74-30DA26EC6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D11680E-EA7B-7BF5-77D7-030126250D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to Code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01CBEF16-AC00-C5F0-D71B-FB3847BBB4A6}"/>
              </a:ext>
            </a:extLst>
          </p:cNvPr>
          <p:cNvSpPr txBox="1"/>
          <p:nvPr/>
        </p:nvSpPr>
        <p:spPr>
          <a:xfrm>
            <a:off x="1211102" y="1650650"/>
            <a:ext cx="5940812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fact, learning to code is a lot like learning a language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105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learning French, you might: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Learn many phrases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Practice writing sentences</a:t>
            </a:r>
          </a:p>
          <a:p>
            <a:pPr marL="101600" lvl="2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9AB14-41A2-A6E0-E691-ACDECE52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E32B8194-E5B4-64C2-67CF-CAD7B6798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1BA3C9F-95C0-C70B-CACE-63AC592285D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0360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DA1FF33-AA7E-7F48-8827-7C3C1A14C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1791400-F00B-5643-50FB-6065F647E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to Code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816ECEBE-824F-8B24-DC28-697A1E9636B2}"/>
              </a:ext>
            </a:extLst>
          </p:cNvPr>
          <p:cNvSpPr txBox="1"/>
          <p:nvPr/>
        </p:nvSpPr>
        <p:spPr>
          <a:xfrm>
            <a:off x="1211102" y="1650650"/>
            <a:ext cx="5940812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fact, learning to code is a lot like learning a language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105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learning French, you might: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Learn many phrases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Practice writing sentences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Speak to people who know the language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2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ABBFD-7AE8-F4AE-DAC4-62A485DD18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059A5E1A-7869-2507-57B6-4473FE20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BE0672E-D9D7-6BE7-B2C6-64B6F866C1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607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B6E7772-2EB3-23F7-B6B9-F333F25F5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24D2D5D-7FF7-1214-ADC0-C7D9586E2C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to Code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8E2A154-D490-575D-5F07-0ADBD4ADC1C5}"/>
              </a:ext>
            </a:extLst>
          </p:cNvPr>
          <p:cNvSpPr txBox="1"/>
          <p:nvPr/>
        </p:nvSpPr>
        <p:spPr>
          <a:xfrm>
            <a:off x="1211102" y="1650650"/>
            <a:ext cx="5940812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fact, learning to code is a lot like learning a language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105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learning French, you might: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Learn many phrases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Practice writing sentences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Speak to people who know the language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can’t learn a language by listening to other people describe it…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2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C0A2B-FDC7-F95D-4AA1-45C88607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9AA70285-9D50-F5B7-F52A-CEC55FD66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B69A75E-24B5-E7B0-5F7B-234A71748B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276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D469F8F-4657-6C64-7FF9-1F219A5B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451B076-D1BB-D700-C334-BC04DBD51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to Code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AC624E7E-C83B-ED29-FD89-4E14B33E9B01}"/>
              </a:ext>
            </a:extLst>
          </p:cNvPr>
          <p:cNvSpPr txBox="1"/>
          <p:nvPr/>
        </p:nvSpPr>
        <p:spPr>
          <a:xfrm>
            <a:off x="1211102" y="1650650"/>
            <a:ext cx="5940812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fact, learning to code is a lot like learning a language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105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learning French, you might: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Learn many phrases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Practice writing sentences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Speak to people who know the language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can’t learn a language by listening to other people describe it…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Hands-on experience and regular practice are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crucial!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2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EE337-C24B-1BE8-11D6-E85850E7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0CC442A1-CDB6-D9B0-8179-78A87A3BA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E32E8A2-CABF-83B3-A907-86D7AE3301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44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2371F28-E4D5-4C45-84EC-5CE69C8D2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6ECAD42-F09E-8AC5-652A-F1F0169BE9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to Code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8AC815BA-E38D-23B8-3902-6A857BC48101}"/>
              </a:ext>
            </a:extLst>
          </p:cNvPr>
          <p:cNvSpPr txBox="1"/>
          <p:nvPr/>
        </p:nvSpPr>
        <p:spPr>
          <a:xfrm>
            <a:off x="1211102" y="1650650"/>
            <a:ext cx="5940812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fact, learning to code is a lot like learning a language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105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learning French, you might: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Learn many phrases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Practice writing sentences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Speak to people who know the language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can’t learn a language by listening to other people describe it…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Hands-on experience and regular practice are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crucial!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2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21F4F-FBAA-A776-3E3B-9C1323C8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243462CA-5F68-6500-B42B-1AA5AB62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98;p20">
            <a:extLst>
              <a:ext uri="{FF2B5EF4-FFF2-40B4-BE49-F238E27FC236}">
                <a16:creationId xmlns:a16="http://schemas.microsoft.com/office/drawing/2014/main" id="{E4BD4062-5224-59B6-29E3-25AFF3560B58}"/>
              </a:ext>
            </a:extLst>
          </p:cNvPr>
          <p:cNvSpPr txBox="1"/>
          <p:nvPr/>
        </p:nvSpPr>
        <p:spPr>
          <a:xfrm>
            <a:off x="7151914" y="5572381"/>
            <a:ext cx="353241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Our goal is to give you as much practice as possible!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E68CA54-0DD4-99EA-1362-E22AAA0DA35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88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A7F640E-26F5-199C-3814-1EE17EF4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FCACB71-BF9A-59C6-4537-C376D70A68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to Code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821CF9F5-7DD4-7627-3A6C-77F3A680BF11}"/>
              </a:ext>
            </a:extLst>
          </p:cNvPr>
          <p:cNvSpPr txBox="1"/>
          <p:nvPr/>
        </p:nvSpPr>
        <p:spPr>
          <a:xfrm>
            <a:off x="1211102" y="1650650"/>
            <a:ext cx="5940812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fact, learning to code is a lot like learning a language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105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learning French, you might: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Learn many phrases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Practice writing sentences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Speak to people who know the language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can’t learn a language by listening to other people describe it…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Hands-on experience and regular practice are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crucial!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2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3FAF8-37ED-5FE2-2937-0DB98A3C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54DCFADC-96D3-4C82-D7D2-144D0AFB9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78E5714-EB51-84E7-0C47-E8579A7C1BF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21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B462DE-EC4D-E926-28D1-01CFDADCAE2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FB0021F-0D44-8852-837D-135C6FBB3B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59E0720-94FF-D106-8AE0-22F70AF8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174300-7E22-04A1-1C0F-48C6961B500E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F58B8CC-C5C5-82BA-4BAD-FBE3C22E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6A66D09-A600-9381-2B63-2333DB11A45F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101600" lvl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D0265E7-8995-3ACF-90BD-DC8AC5928DE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007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0D838C0-2A9A-0EFC-3AF2-09FE9C7A5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656DF8-B747-019A-597F-486C6CA9E0B7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EE0F629-93F5-4DF7-47D5-6C79EFE40F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62558F3-9786-202E-0662-7E72829C1DF1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5B4C341-D980-A2F5-CBB7-DBFD3A9EDD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76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88E59CA-86C7-00C0-C3FC-2ED4ED2DB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448AA9-1F53-8980-FDF1-272634401A34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0E26317-B9BA-8B4D-DC90-5527AAB189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BD6D562-B591-3E76-D811-A62F16C1BB6F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2839E-658E-9E3D-2CC4-D01B9F0AF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11" t="25850" r="33928" b="5612"/>
          <a:stretch>
            <a:fillRect/>
          </a:stretch>
        </p:blipFill>
        <p:spPr>
          <a:xfrm>
            <a:off x="7554686" y="500743"/>
            <a:ext cx="4014043" cy="55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8B59EB9-E731-53DF-568A-92B500CD47F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DCF399CD-2236-4B9B-C849-0A482CAD3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72335B2A-C221-5E0B-3BDB-A44668E32D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7F3D2F8B-A9D5-5139-3D73-70E61F0BD352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335B314-E29B-F281-6ACC-927CADDE659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87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9DB5288-78B5-781C-F597-3D0DD883B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A739AD-A693-D4C4-8267-088026292611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41049CE-732A-DED9-477A-B0DEC824F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71CCE05-76B2-7A3D-DBCA-5CE4B6D57FBB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AB677-447A-E85C-AC1A-AA698583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11" t="25850" r="33928" b="5612"/>
          <a:stretch>
            <a:fillRect/>
          </a:stretch>
        </p:blipFill>
        <p:spPr>
          <a:xfrm>
            <a:off x="7554686" y="500743"/>
            <a:ext cx="4014043" cy="55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13D01A2-F18B-09FC-09EB-0F7FB3DB13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695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D9A2361-0A21-5C9A-9D9E-C83B7F122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F26E46-1171-2B04-93A4-30D825E2BDB1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091918D-B795-DC71-2D06-3AECFF7B85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84905CF-FDCC-BDF1-A23B-322975DC4DCA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80B119-60E8-A053-6CE1-5CFECA27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11" t="25850" r="33928" b="5612"/>
          <a:stretch>
            <a:fillRect/>
          </a:stretch>
        </p:blipFill>
        <p:spPr>
          <a:xfrm>
            <a:off x="7554686" y="500743"/>
            <a:ext cx="4014043" cy="55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00;p20">
            <a:extLst>
              <a:ext uri="{FF2B5EF4-FFF2-40B4-BE49-F238E27FC236}">
                <a16:creationId xmlns:a16="http://schemas.microsoft.com/office/drawing/2014/main" id="{F69F820D-95C8-6497-C427-7D93BE27906C}"/>
              </a:ext>
            </a:extLst>
          </p:cNvPr>
          <p:cNvSpPr/>
          <p:nvPr/>
        </p:nvSpPr>
        <p:spPr>
          <a:xfrm>
            <a:off x="7752214" y="2029486"/>
            <a:ext cx="1892529" cy="49285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3BF85D0-B937-A8C7-CC6E-BAC7D34387F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7664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8E21A77-E605-C062-9A18-B4CA20161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C4B2C1-BBF7-03A4-DC73-FC4A259C2A14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0ED6DD4-5C05-3F55-032A-865B4C3DE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0637DBD-B621-AA06-4D68-8EF13E6B6AD7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4CFAD-EB72-59CF-2ECF-8E327D00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11" t="25850" r="33928" b="5612"/>
          <a:stretch>
            <a:fillRect/>
          </a:stretch>
        </p:blipFill>
        <p:spPr>
          <a:xfrm>
            <a:off x="7554686" y="500743"/>
            <a:ext cx="4014043" cy="55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2C4FBA5-0A85-E72F-475B-97AF84FA5C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27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D03147B-40F5-96CB-30BF-A1B385FB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72584-0C57-C02A-6F8F-40B5F6C8C802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37A4DEF-BF03-0F3D-E059-A741EAA99A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3E0B96B-0EDB-B0F7-182D-FC034BD6A977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BCA59-3BE3-21EB-622E-6760E0B8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11" t="25850" r="33928" b="5612"/>
          <a:stretch>
            <a:fillRect/>
          </a:stretch>
        </p:blipFill>
        <p:spPr>
          <a:xfrm>
            <a:off x="7554686" y="500743"/>
            <a:ext cx="4014043" cy="55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FD74813-D206-6918-62AE-80442E1554C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956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7B3237C-9442-2EBF-FA23-28A074B67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3018B4-A3E5-429A-0D6E-B5C9038E981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038836B-218E-E516-7767-CDBC563DA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9AE1529-69BE-E516-A73A-908D0399BB61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DD6BA-618D-BA0E-43B3-4A6ED238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11" t="25850" r="33928" b="5612"/>
          <a:stretch>
            <a:fillRect/>
          </a:stretch>
        </p:blipFill>
        <p:spPr>
          <a:xfrm>
            <a:off x="7554686" y="500743"/>
            <a:ext cx="4014043" cy="55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1B54B447-943B-02A3-8431-538D9F885BEC}"/>
              </a:ext>
            </a:extLst>
          </p:cNvPr>
          <p:cNvSpPr/>
          <p:nvPr/>
        </p:nvSpPr>
        <p:spPr>
          <a:xfrm>
            <a:off x="7812257" y="4089227"/>
            <a:ext cx="3126676" cy="176123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BEDCB8B-9AB6-5B02-BF62-A63D443EA4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5680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7B71EAE-98A4-E7E7-111E-F7771B430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779BA5-4482-760D-A6D4-09B9419C672D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28984DB-96D2-A725-6CB2-606ECC1BD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C541DD5-A800-8435-8CB8-77954A769D8A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0177F-24C0-875C-D9EE-FE5CB26F72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11" t="25850" r="33928" b="5612"/>
          <a:stretch>
            <a:fillRect/>
          </a:stretch>
        </p:blipFill>
        <p:spPr>
          <a:xfrm>
            <a:off x="7554686" y="500743"/>
            <a:ext cx="4014043" cy="55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6EBF613-AD45-0B62-1492-2975E3E769B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3496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0BE8717-2482-1100-88A4-D5F8B5DE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D59528-5C4C-43E3-1F47-F2C5D311B534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CEF1370-4690-7C2F-E966-655AFA930A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546A593-0E0C-37DD-2E9F-A4414B2FF4D2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6FAC-CA9E-A206-BD8C-610BAABE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11" t="25850" r="33928" b="5612"/>
          <a:stretch>
            <a:fillRect/>
          </a:stretch>
        </p:blipFill>
        <p:spPr>
          <a:xfrm>
            <a:off x="7554686" y="500743"/>
            <a:ext cx="4014043" cy="55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BF37310-768F-EEF5-D861-8604C942525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894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B0D3127-370A-6D32-DA26-869D25BA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315F0-0713-B8ED-7B4C-AFCC669E02D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DD8B77A-039A-43D4-A69A-E9BFADC0F5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40D355E-0BE3-82C0-2D2D-64922B906080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DCE97-B8C9-7061-8CE6-C8E66B707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11" t="25850" r="33928" b="5612"/>
          <a:stretch>
            <a:fillRect/>
          </a:stretch>
        </p:blipFill>
        <p:spPr>
          <a:xfrm>
            <a:off x="7554686" y="500743"/>
            <a:ext cx="4014043" cy="55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200;p20">
            <a:extLst>
              <a:ext uri="{FF2B5EF4-FFF2-40B4-BE49-F238E27FC236}">
                <a16:creationId xmlns:a16="http://schemas.microsoft.com/office/drawing/2014/main" id="{8270BB3A-FA61-823F-0CD2-2F234DF5AC6E}"/>
              </a:ext>
            </a:extLst>
          </p:cNvPr>
          <p:cNvSpPr/>
          <p:nvPr/>
        </p:nvSpPr>
        <p:spPr>
          <a:xfrm>
            <a:off x="10005391" y="1903854"/>
            <a:ext cx="1247652" cy="70387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6D9F277-17B3-A5BD-0565-F8706C3AFFB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9202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18BE1C0-2530-B5E4-44F0-AC564FC0D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095D5C-6C0C-23FA-84F6-6821BA4EE13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C857FFD-C6D2-F359-4178-8071F67A05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D65488F-C3D6-745B-8BCA-6F22F42760FA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DB200-B7D9-B179-3A0A-133BFCE0F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11" t="25850" r="33928" b="5612"/>
          <a:stretch>
            <a:fillRect/>
          </a:stretch>
        </p:blipFill>
        <p:spPr>
          <a:xfrm>
            <a:off x="7554686" y="500743"/>
            <a:ext cx="4014043" cy="55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61D7436-119A-60AF-CF80-C790EE00F13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705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F419C96-83BB-059B-5E7D-6A2E9180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99E324-278B-EFA6-1C51-50CE0E6ECE07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4061A26-C974-7707-2959-D90CE0A9E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3F903AE-F84D-B1E4-CEFE-8EBF023E9A40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507A0-AC30-2F04-0389-0AF96DC5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11" t="25850" r="33928" b="5612"/>
          <a:stretch>
            <a:fillRect/>
          </a:stretch>
        </p:blipFill>
        <p:spPr>
          <a:xfrm>
            <a:off x="7554686" y="500743"/>
            <a:ext cx="4014043" cy="55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CF5DBCB-07E7-0C36-9E42-3BA4D4397A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75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D747BDC5-B661-E108-E69B-4074AD6A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D5133A63-E220-9F1A-AE40-905F384B2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28AA48C3-0BFB-B620-2B16-30CDD20E4E89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50956FAE-86C5-D7AC-7FAC-BC172F8CDE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87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AA5173D-4B52-91FE-44DB-61A311B19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A132B3-0C49-E14D-EA4A-3602CB54601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E132140-CE6C-E990-5DB8-B94F74AEF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ED29377-1998-A71D-D02E-93113C49F995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6957470-3218-0261-E9A0-1A6F00C698A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2443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11ADA47-0F7A-DCF0-7003-9B98A4ED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A25612-2F92-EF9D-E74A-85ECEE7DC1F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ECB4BD0-BCC5-4B64-52D2-AE783764A8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DF4B3BC-63B5-F538-F88A-ED45DA442B6E}"/>
              </a:ext>
            </a:extLst>
          </p:cNvPr>
          <p:cNvSpPr txBox="1"/>
          <p:nvPr/>
        </p:nvSpPr>
        <p:spPr>
          <a:xfrm>
            <a:off x="938957" y="1737403"/>
            <a:ext cx="687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25ECC45-F04B-6007-5B5B-46A4FE42967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E8445-F606-0036-8625-7A7AECCB65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72371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06BE3CE-A090-0519-B6FB-4D77C67E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DED6CE-A44E-15EC-96F7-612A5A07B276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33357-ACF2-D271-E44C-51D82CED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978DE30-66F6-4DF3-E8A6-765D7A128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92A0A86-D4E8-B2BF-5BFA-4D1A9213EB1B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7C31158-EBDE-4F79-9D62-4527670F10B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687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1A23504-EA6D-9DC9-DA2C-D9C62557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C0AF7A-D3E2-703E-7B2A-F9A998A990AE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230CD2-B519-781D-6265-1AFCBE3B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80423E1-5C17-12DF-5C2E-B0EE531CD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F14FC83-A5F4-576F-4C81-1E2572EDB79B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00;p20">
            <a:extLst>
              <a:ext uri="{FF2B5EF4-FFF2-40B4-BE49-F238E27FC236}">
                <a16:creationId xmlns:a16="http://schemas.microsoft.com/office/drawing/2014/main" id="{FB354447-AA55-2AA2-3E9D-E6B0A8979BE7}"/>
              </a:ext>
            </a:extLst>
          </p:cNvPr>
          <p:cNvSpPr/>
          <p:nvPr/>
        </p:nvSpPr>
        <p:spPr>
          <a:xfrm>
            <a:off x="7232530" y="1578429"/>
            <a:ext cx="3566100" cy="102930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D32A198-FABC-F82E-62E7-711A66853F2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220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E9445C3-730A-6246-3523-9DE467A58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36111B-EC4C-C7C1-4826-51AD96785309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CCEBC-3C1E-6896-EF93-410BC7BE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E0131B0-CDD4-5469-B1B2-799FF7BA81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85500C9-C617-218C-1223-91B0E044E30F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31688DF-8B7F-5956-995A-825799DFADC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744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58032AD-BDB0-57F0-AAF9-F86DD29D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F5A5E-F9C0-9752-1780-73BC4E2D7B0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12256-97D3-1F28-EFF9-A6FE8FE3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7240D6C-EF51-D8F7-E4C8-038905A87A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DEF5891-0F2A-5271-5828-39A8C205CA3E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C0EB635-B812-EF59-9E25-C202C64F43A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6515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71AAE99-22D4-E2DD-E9AD-C2DA70ABC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5A18E3-CE82-59AB-3E87-2F657A5FA76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5EA83-2D82-3CBA-8995-A9F2D5BD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DEDFDE5-2362-E757-84D0-BF1905FECC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E7C8B9B-9D30-2D38-48DF-AF200ED5E787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0413C27-91C0-BABE-778F-EE43682725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10/19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Google Shape;200;p20">
            <a:extLst>
              <a:ext uri="{FF2B5EF4-FFF2-40B4-BE49-F238E27FC236}">
                <a16:creationId xmlns:a16="http://schemas.microsoft.com/office/drawing/2014/main" id="{B03CC258-E71D-DC87-B95A-2B2A564973F5}"/>
              </a:ext>
            </a:extLst>
          </p:cNvPr>
          <p:cNvSpPr/>
          <p:nvPr/>
        </p:nvSpPr>
        <p:spPr>
          <a:xfrm>
            <a:off x="7232528" y="2725121"/>
            <a:ext cx="3337500" cy="24286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676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E2AC55-AB01-3179-59A4-6F0901B9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472FDD-4981-D758-6C12-3B249B23845F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ABC6D-0389-B92D-8DB2-BFB66A0F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CA32AC4-5FEF-B178-B503-3BA55F4896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834300B-3928-516D-12D2-3AB55A2E0828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463F7C7-E835-679A-A74C-ED20081A031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759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335B54-D9B1-8B50-0D89-40EBD9E2C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DB8BF3-8CBA-C415-0F3C-D96660C577B7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341EE-A49A-0E40-8892-8CFEAB05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66870B3-352B-5AAB-C8C6-BAA70EED46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543A840-9758-4040-0975-942FB48708CF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E0C24A6-7F5A-BE59-AA94-B35BDFAC3EA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8351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4E347DA-CFF5-085B-75A1-FA44CFF7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AD3D1-B5B2-3C80-65BC-B82DA0A8DA6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24E4D-B610-B088-F4C8-54661F75DF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051CEFC-BE08-928D-187C-D719ACC761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274D1A5-8E6C-82ED-87BD-FB8A0F4252E4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4C2C88DB-7454-5FDD-D606-077E6475C4F7}"/>
              </a:ext>
            </a:extLst>
          </p:cNvPr>
          <p:cNvSpPr/>
          <p:nvPr/>
        </p:nvSpPr>
        <p:spPr>
          <a:xfrm>
            <a:off x="7297841" y="5312777"/>
            <a:ext cx="3043588" cy="57106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747DBC2-E00A-20B0-E0BA-384DF5E7672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63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46DC3AC0-71D7-85C9-3F8A-F2AD13F1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48E85056-7278-C572-7549-732D51F846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EE9F2D60-E4B7-9325-7A98-2A6C20190A76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FDAA61-98D0-74F1-A8D2-CC3C645A282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6638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A3D11C5-D452-8EEC-F628-177A49CC5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8A7603-14A1-A9CF-88F7-2EC2EFEAE853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D8991-49ED-404E-3CC8-921CBE83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75D6992-BAB9-E39A-6275-ED0F27E94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FDC1AE7-97B8-6314-6DDF-C5D6A58F4265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83EE700-0293-536C-3423-9A6A9A9E856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4081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48520DA-30FD-AD45-4F8A-5C9854483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593CE8-CCAA-16E4-4077-AC2DAB3269C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C86BC-E4A4-3C8B-182D-6592D283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23F6945-AA3D-D4D3-0E85-1B0B370E8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7068E0C-D68E-F6D8-1B1F-7B122D719995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So… what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actually is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coding?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think of writing code as like writing a recipe…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might start by specifying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Then list some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get a desired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is pretty similar</a:t>
            </a: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Here we are producing some output that might be difficult to  compute or evaluate by hand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AE4E7BD-8E31-F9ED-6C55-FB58B298F6A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309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E7B9A62-CB87-451D-345D-3ED9C4AF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09B98-0912-2F5E-F34C-5934417F0C81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E8587-0263-7FC2-4096-8A1A8F71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D0C7CB0-423B-CFBC-FCAE-7A05B90BC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Started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C57CEE7-9183-A8CF-2DDA-313A6F7FA2C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403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DED78BA-B580-B2EE-35AF-427BA652E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AC4D86-779F-5B5C-886E-EBD2A475F089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88908C9-4A14-A5AD-3DDF-3D6158FFEB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Assigning Variables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1FCC225-E5B9-65F5-4642-32A1021297E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6C2A6-7F8F-594C-C19E-868CDA65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26173" r="53392" b="18027"/>
          <a:stretch>
            <a:fillRect/>
          </a:stretch>
        </p:blipFill>
        <p:spPr>
          <a:xfrm>
            <a:off x="7232529" y="1502229"/>
            <a:ext cx="3668485" cy="4474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0596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3D30156-9B61-A021-2E42-4B6CA4238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A3E85A-0BE8-3F1C-0BF8-6660C2187EFD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F7E36-3884-26AB-002E-18FFBC23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0570" r="72853" b="60991"/>
          <a:stretch>
            <a:fillRect/>
          </a:stretch>
        </p:blipFill>
        <p:spPr>
          <a:xfrm>
            <a:off x="7232530" y="1854792"/>
            <a:ext cx="695988" cy="676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308FD5-97F6-2CF1-B731-2A11E8F0BB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Assigning Variables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E636AAD-6B90-431C-6E51-6FD8B250B09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529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4E064CE-C88E-88AD-C911-2CEF5305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EC4579-1CC3-6449-AD1F-4021D473E196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0924A-A2FD-3D4A-3A91-D9CD8A89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0570" r="72853" b="60991"/>
          <a:stretch>
            <a:fillRect/>
          </a:stretch>
        </p:blipFill>
        <p:spPr>
          <a:xfrm>
            <a:off x="8898044" y="2315534"/>
            <a:ext cx="2257636" cy="219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F60D8C6-84FB-0335-690D-C4191922C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Assigning Variables</a:t>
            </a:r>
            <a:endParaRPr dirty="0"/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C1931E97-B1B7-E663-DABE-6C511835D72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5112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F253919-C76D-5D00-5E7B-FFCEA0D24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DDC73E-E905-B5EC-70D1-1FE0BA72861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757D9-E6E8-73B9-DDC0-B1FD24FE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0570" r="72853" b="60991"/>
          <a:stretch>
            <a:fillRect/>
          </a:stretch>
        </p:blipFill>
        <p:spPr>
          <a:xfrm>
            <a:off x="8898044" y="2315534"/>
            <a:ext cx="2257636" cy="219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A125621-AF17-E0A1-5A85-C2FEB6C378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Assigning Variables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8C1A863-B807-88C9-7E6C-1CFC8718F0CA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code, x and y are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variables 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B6A4C91C-F98C-232D-E9D8-1EAEB5C66BE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975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A28222A-16E8-05C4-50DC-C52C7ADCF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B8612F-C3C8-9F10-B626-8EF139EF0577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9E27D6-F7FC-DEDB-A463-9EC7B90C4F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0570" r="72853" b="60991"/>
          <a:stretch>
            <a:fillRect/>
          </a:stretch>
        </p:blipFill>
        <p:spPr>
          <a:xfrm>
            <a:off x="8898044" y="2315534"/>
            <a:ext cx="2257636" cy="219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D020F48-FFB4-27C4-CDB7-0AE868717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Assigning Variables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8E288D7-90ED-E690-A965-45698EE1A448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code, x and y are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variables 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b="1" i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are named pieces of data which we can use for future computations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A4D684CB-77CE-B140-ED11-72A4B109D63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0705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9F4636D-BD68-EFBB-E5F2-F28AFE0B1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E1F89-5750-B150-267D-B51103DA1394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12348-D3B4-9C19-E866-72F969EE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0570" r="72853" b="60991"/>
          <a:stretch>
            <a:fillRect/>
          </a:stretch>
        </p:blipFill>
        <p:spPr>
          <a:xfrm>
            <a:off x="8898044" y="2315534"/>
            <a:ext cx="2257636" cy="219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F0C5EAD-87DD-A651-95B4-31B88FB73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Assigning Variables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04AFD9-366A-DDFF-081B-C04E6ABA1B51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code, x and y are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variables 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b="1" i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are named pieces of data which we can use for future computations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‘=‘ symbol is the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assignment operator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0641C52D-273B-F847-E82A-C37695FD8B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730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0D0B65F-E860-7751-6DDF-08A92C828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6945A6-8457-E083-9463-B61E883260D3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87700-776C-C547-4AD0-10CD7937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0570" r="72853" b="60991"/>
          <a:stretch>
            <a:fillRect/>
          </a:stretch>
        </p:blipFill>
        <p:spPr>
          <a:xfrm>
            <a:off x="8898044" y="2315534"/>
            <a:ext cx="2257636" cy="219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C9CC5FE-571F-9B10-BE4A-CE199939E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Assigning Variables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DA12829-617D-1F86-8F25-A9E46508B725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code, x and y are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variables 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b="1" i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are named pieces of data which we can use for future computations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‘=‘ symbol is the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assignment operator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0;p20">
            <a:extLst>
              <a:ext uri="{FF2B5EF4-FFF2-40B4-BE49-F238E27FC236}">
                <a16:creationId xmlns:a16="http://schemas.microsoft.com/office/drawing/2014/main" id="{58F471E9-B9C7-BD18-2DCA-52F40B9A9D85}"/>
              </a:ext>
            </a:extLst>
          </p:cNvPr>
          <p:cNvSpPr/>
          <p:nvPr/>
        </p:nvSpPr>
        <p:spPr>
          <a:xfrm>
            <a:off x="9751483" y="2588375"/>
            <a:ext cx="550758" cy="48559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C1E00D5C-EF4A-C25C-DFC9-E7777E1F57E3}"/>
              </a:ext>
            </a:extLst>
          </p:cNvPr>
          <p:cNvSpPr txBox="1"/>
          <p:nvPr/>
        </p:nvSpPr>
        <p:spPr>
          <a:xfrm>
            <a:off x="8300359" y="1662898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Assignment operator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B6F738F3-06DA-0E03-5C90-C7F54264B73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2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D0D1DCA2-63EE-704A-4BCF-F8A81522A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E0E82051-3812-9896-419B-2AA5456731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FFB123FB-F760-2E76-A95F-14BE13378FCA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8F5A98A-FF70-F569-4225-1DE0E976EB2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14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FF11CC3-8BC1-6397-3BDB-7309E1DFF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DF3AE3-AE18-99D1-D529-1A722204D59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87BEE6-D2FF-B6F6-7538-F6972E97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0570" r="72853" b="60991"/>
          <a:stretch>
            <a:fillRect/>
          </a:stretch>
        </p:blipFill>
        <p:spPr>
          <a:xfrm>
            <a:off x="8898044" y="2315534"/>
            <a:ext cx="2257636" cy="219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41AB0DF-8E9B-12FC-7F2E-EF1AAE4FE5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Assigning Variables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B1FAB10-54CB-5E5E-C741-3B7009736B5B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code, x and y are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variables 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b="1" i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are named pieces of data which we can use for future computations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‘=‘ symbol is the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assignment operator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250FA6F4-6F74-61AF-C465-055FB6D96F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1982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F9ADFAC-9B72-F96B-4874-B2315972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522CD6-B5BA-DEDF-5B9A-A62C6B6FBF67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CA08E9-319C-C8EE-32CB-9993C6E5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0570" r="72853" b="60991"/>
          <a:stretch>
            <a:fillRect/>
          </a:stretch>
        </p:blipFill>
        <p:spPr>
          <a:xfrm>
            <a:off x="8898044" y="2315534"/>
            <a:ext cx="2257636" cy="219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EE5D200-7035-BE17-9264-FACFB3441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Assigning Variables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88E830B-0064-20E5-5526-63B5C70C63F0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code, x and y are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variables 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b="1" i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are named pieces of data which we can use for future computations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‘=‘ symbol is the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assignment operator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Unlike in maths, this is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 instruction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2E753E52-583B-4322-37CE-A8E3A872425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065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48D2ACC-5C7B-6C8E-6CAF-B333DFE3D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56678A-C60A-EEC4-FEAF-E41939C2098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36A68-B6A8-F2D0-C3CB-25D1E538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0570" r="72853" b="60991"/>
          <a:stretch>
            <a:fillRect/>
          </a:stretch>
        </p:blipFill>
        <p:spPr>
          <a:xfrm>
            <a:off x="8898044" y="2315534"/>
            <a:ext cx="2257636" cy="219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37BA9EC-413B-51F0-F82F-1B17BE2C5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Assigning Variables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BB5552A-CDDC-D8CD-A461-4D5DDA6BFAF0}"/>
              </a:ext>
            </a:extLst>
          </p:cNvPr>
          <p:cNvSpPr txBox="1"/>
          <p:nvPr/>
        </p:nvSpPr>
        <p:spPr>
          <a:xfrm>
            <a:off x="938957" y="1737403"/>
            <a:ext cx="61911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code, x and y are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variables 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b="1" i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are named pieces of data which we can use for future computations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‘=‘ symbol is the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assignment operator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Unlike in maths, this is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 instruction</a:t>
            </a:r>
            <a:b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b="1" i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</a:t>
            </a:r>
            <a:r>
              <a:rPr lang="en-GB" sz="20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“x=7”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means </a:t>
            </a:r>
            <a:r>
              <a:rPr lang="en-GB" sz="20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“Save the integer 7 under the variable name x”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lang="en-GB" sz="2000" b="1" i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3;p13">
            <a:extLst>
              <a:ext uri="{FF2B5EF4-FFF2-40B4-BE49-F238E27FC236}">
                <a16:creationId xmlns:a16="http://schemas.microsoft.com/office/drawing/2014/main" id="{763D9999-57AE-50D0-77A2-B3FD9D9895A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697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0DC2816-974A-C8EF-45F9-D83F7D2DE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C0DE64-2516-879F-9A53-A313F7C3E632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75143E-E732-F8FD-3FD7-4286BB6B7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Types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160AA0B-A7D7-C5B3-8397-1D0110D06EC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022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EC1CB4B-A22D-748C-CA46-CBDF2DBE3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91DED9-0C15-41DB-FCAD-16CE8BF58407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4E55980-D98D-FBB4-07A6-4E067AA4B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Types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1A740-4049-6B45-128B-30B9CBF2B6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22" t="42564" r="51786" b="46221"/>
          <a:stretch>
            <a:fillRect/>
          </a:stretch>
        </p:blipFill>
        <p:spPr>
          <a:xfrm>
            <a:off x="7399513" y="2114256"/>
            <a:ext cx="4433258" cy="1008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D779002-2619-EA95-1A6A-9B4688F2EB1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10409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796377E-293C-CDEE-FC14-23722F1AD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4A9E7B-95ED-21BB-6BB1-5EDC2F24B091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06BE29B-9D6E-845B-D702-92EF8DF55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24637F8-E1ED-DD7E-BDDB-52043997CB31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writing the recipe, some foods were of the “same type”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AFFF6-B17A-CCD4-7CF0-B169FEE99F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22" t="42564" r="51786" b="46221"/>
          <a:stretch>
            <a:fillRect/>
          </a:stretch>
        </p:blipFill>
        <p:spPr>
          <a:xfrm>
            <a:off x="7399513" y="2114256"/>
            <a:ext cx="4433258" cy="1008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9C7D56D-0765-12CD-787E-D4EF1FCD56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8695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982F269-4FF7-058F-0F61-A5C0AA709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2C5A20-D458-3EB0-6769-440E543C2A4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4C40614-6754-8EE6-3145-F07312D70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9AD3D63-00F9-A3DC-AD7C-7C87DBCB87B8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writing the recipe, some foods were of the “same type”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 we had </a:t>
            </a:r>
            <a:r>
              <a:rPr lang="en-GB" sz="20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 eggs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6B52A-4A0F-9194-A906-3F7A051F11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22" t="42564" r="51786" b="46221"/>
          <a:stretch>
            <a:fillRect/>
          </a:stretch>
        </p:blipFill>
        <p:spPr>
          <a:xfrm>
            <a:off x="7399513" y="2114256"/>
            <a:ext cx="4433258" cy="1008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FEB14FB-4160-CFA4-26B3-E3683BC1C5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89764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9E38F4E-C17B-3205-6AB8-EDB97B7C0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3C100E-0AFA-FA1C-22FA-EEE2764AE613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3478FE7-176A-F71A-589E-08C690D4B1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5F7A9B0-2D35-60F9-DB3B-308B331778EC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writing the recipe, some foods were of the “same type”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 we had </a:t>
            </a:r>
            <a:r>
              <a:rPr lang="en-GB" sz="20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 eggs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in coding we have different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types of data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782E0-AC03-3F73-B146-F45B1AB7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22" t="42564" r="51786" b="46221"/>
          <a:stretch>
            <a:fillRect/>
          </a:stretch>
        </p:blipFill>
        <p:spPr>
          <a:xfrm>
            <a:off x="7399513" y="2114256"/>
            <a:ext cx="4433258" cy="1008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95350E5-DE67-B429-36D2-AB415AA18AC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7363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521E223-69AA-AA36-1770-F3891814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D12C13-5510-3DF4-C3A6-38D71FE93FAE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2588DBB-EB34-4D45-8C5F-9416835D56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7E98B31-980F-B6E8-4D37-E4224ACC29C5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writing the recipe, some foods were of the “same type”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 we had </a:t>
            </a:r>
            <a:r>
              <a:rPr lang="en-GB" sz="20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 eggs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in coding we have different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types of data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 shall look at some of these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87BF5-D093-7FC9-0E41-E059953F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22" t="42564" r="51786" b="46221"/>
          <a:stretch>
            <a:fillRect/>
          </a:stretch>
        </p:blipFill>
        <p:spPr>
          <a:xfrm>
            <a:off x="7399513" y="2114256"/>
            <a:ext cx="4433258" cy="1008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F65D142-610E-567A-9843-78C878A85B0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339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D0625D-9949-0FF0-C704-64C2B59A7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8AC810-47A3-E8EA-9AC5-3B0CD46F34C4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1DE714A-01E9-9503-9BCE-8C554F0747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7E35778-62C8-E8B1-44C3-341D48B7C766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writing the recipe, some foods were of the “same type”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 we had </a:t>
            </a:r>
            <a:r>
              <a:rPr lang="en-GB" sz="20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 eggs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in coding we have different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types of data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 shall look at some of these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Understanding data types is important, as we want to use different data types for different tasks</a:t>
            </a: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b="1" i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38DAF-23F0-9428-2902-6ADF6DE2F1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22" t="42564" r="51786" b="46221"/>
          <a:stretch>
            <a:fillRect/>
          </a:stretch>
        </p:blipFill>
        <p:spPr>
          <a:xfrm>
            <a:off x="7399513" y="2114256"/>
            <a:ext cx="4433258" cy="1008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BDF50B4-1933-C108-95C1-A1F0DADC809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64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3F480B39-1292-33B6-DDAD-9035A4A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A65CA398-696B-2900-C642-3EF8D6BD6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624A07C6-8E02-F516-595D-A210DE5550DB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arrays and linear algebra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4093C19-88FA-E402-3BD2-3A56D2E9894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024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586CF89-B033-D6A9-37EA-443CD4E7C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CB72C0-7617-7C3D-3062-DFEFFF8D639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986C6F3-F510-6B68-5EDA-D10E7117CE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5E8C5B-8EAA-6B11-1DCF-AC714F43E8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438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8480295-7C8A-54F0-2E67-E0915140D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261C-32E8-5AAE-B1B0-642BE9D76376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AA792B1-B2E0-6314-870B-CBB046F9E6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9E9ED-B2C3-C90E-FBDB-C74D1CEE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77E4246-AB8F-C759-B9E6-DF1BFBA8409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8B3AC-0E9D-AF61-F407-C097A1C3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45" t="52314" r="52679" b="27598"/>
          <a:stretch>
            <a:fillRect/>
          </a:stretch>
        </p:blipFill>
        <p:spPr>
          <a:xfrm>
            <a:off x="7330440" y="1619250"/>
            <a:ext cx="4077789" cy="28912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7494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02BD75B-6D3B-334C-41DC-ADF7105B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EE6F0F-22AD-3226-CFB1-75CCB47F5A5E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1DF1574-0553-B58E-E8A0-BAC106F7B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4B005B2-43AA-8A92-DA09-FF89A0910306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3CA22-8A1B-1B73-E5DA-4FCEE960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1B5A4AD-8472-818F-2BF1-BEDCE3517D1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32F25-A602-513A-A8BF-B06D6125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45" t="52314" r="52679" b="27598"/>
          <a:stretch>
            <a:fillRect/>
          </a:stretch>
        </p:blipFill>
        <p:spPr>
          <a:xfrm>
            <a:off x="7330440" y="1619250"/>
            <a:ext cx="4077789" cy="28912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11280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1A0A17-5971-6D4D-308B-92BCD57C6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8C2C6A-6458-FE9F-7E02-4429B62F36E2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6E3DA26-B875-F9DB-5B7F-31AA4AFB4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5459DA5-4A6F-43A9-067B-785BCCA94E97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4C484-3741-A96D-A494-6FD4B519F8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857F8E0-7FA9-0857-5693-E3AB7AE403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5033F-C372-456A-5D81-6C69EC1D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45" t="52314" r="52679" b="27598"/>
          <a:stretch>
            <a:fillRect/>
          </a:stretch>
        </p:blipFill>
        <p:spPr>
          <a:xfrm>
            <a:off x="7330440" y="1924050"/>
            <a:ext cx="4077789" cy="25864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8797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C6E4029-DD98-1696-F170-C07AB20F5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E9C97D-EE85-B6E3-490E-5B082AEF06B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2537E65-068F-4BDF-57F1-CFF533EC1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DC1ACD1-39CC-365A-8036-23642415FB5E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E08B7-2227-1B97-7315-648436B5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30896B3-15B2-7423-03DA-F8E1DF3A02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9C237-8289-07A8-0EEC-EDE80449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45" t="52314" r="52679" b="27598"/>
          <a:stretch>
            <a:fillRect/>
          </a:stretch>
        </p:blipFill>
        <p:spPr>
          <a:xfrm>
            <a:off x="7330440" y="1895476"/>
            <a:ext cx="4004310" cy="26150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2350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521C260-B2AA-441E-DC47-1AA80838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0192AD-930B-03A5-E517-8254C41F7E07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AFA5830-3784-46A0-719B-EBDF9263C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260143A-6470-A746-C8DC-1BA5BAE54FE7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ℤ = {…, -3, -2, -1, 0, 1, 2, 3,… }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2F95C-E64B-3203-D3B2-8033B2C6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218A692-C17D-313C-DACA-4E10C565F57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E6C9B-31A0-4C3B-852F-39DA0AC9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45" t="52314" r="52679" b="27598"/>
          <a:stretch>
            <a:fillRect/>
          </a:stretch>
        </p:blipFill>
        <p:spPr>
          <a:xfrm>
            <a:off x="7330440" y="1895476"/>
            <a:ext cx="4004310" cy="26150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8091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BA197B4-BCAB-8531-95D9-6CB7FA2A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106BCE-F1FD-31D8-4CD9-B8972D11F930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C6E3DCC-4D3F-C255-CC45-CC431491F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19A69C6-A9F1-8CAD-5FCF-3489D3D026ED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ℤ = {…, -3, -2, -1, 0, 1, 2, 3,… }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2EBD5-CF11-ADCE-3B8F-E51FF1F156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840111E-6EE0-DD9E-B0DE-096B5B86E7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D1C81-DE82-9411-D666-FA12585ACF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45" t="52314" r="52679" b="27598"/>
          <a:stretch>
            <a:fillRect/>
          </a:stretch>
        </p:blipFill>
        <p:spPr>
          <a:xfrm>
            <a:off x="7330440" y="2220686"/>
            <a:ext cx="4004310" cy="22898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013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AB2B4A2-1172-ADE7-7997-9A74ABF89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F211CE-3693-DBBE-DC74-DB1F0E9C1B4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751B39A-3EBF-F628-082F-DAC6A1892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E7CCDED-9466-636B-4416-A735104865D5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ℤ = {…, -3, -2, -1, 0, 1, 2, 3,… }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Floats: Decimal numbers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EFFD6-F1CC-31B7-5ECC-26E68EBB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17CB8BA-6148-7740-7F0D-B33F4CA0A2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3CE08-BE3A-31E6-D87A-184E811B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45" t="52314" r="52679" b="27598"/>
          <a:stretch>
            <a:fillRect/>
          </a:stretch>
        </p:blipFill>
        <p:spPr>
          <a:xfrm>
            <a:off x="7330440" y="2220686"/>
            <a:ext cx="4004310" cy="22898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1991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588782F-B9AA-1B51-8F6E-E5C5D1234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B772EA-1CE4-B017-8636-28CEBE0557E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F833465-0D4D-D2F3-DA0E-7A4A1798D5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D2E6F6F-7359-23A4-DA53-3123B863F9AD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ℤ = {…, -3, -2, -1, 0, 1, 2, 3,… }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Floats: Decimal numbers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ℝ = Real numbers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12C0A-4EA3-5A89-4E08-E0A7DF0D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1E37B71-31DE-5A49-7526-DAED9AD8020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BE473-88E9-FA22-F7A4-9C63F1CD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45" t="52314" r="52679" b="27598"/>
          <a:stretch>
            <a:fillRect/>
          </a:stretch>
        </p:blipFill>
        <p:spPr>
          <a:xfrm>
            <a:off x="7330440" y="2220686"/>
            <a:ext cx="4004310" cy="22898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0552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AF432C-3C54-5C67-A1C1-4EF998DC1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8FBD84-750F-6F2F-818B-7E0394DC456A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06F1C58-4EBB-3269-6109-64277AF1F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95CCD5A-F659-E9D0-61C2-9846C5AE71CC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ℤ = {…, -3, -2, -1, 0, 1, 2, 3,… }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Floats: Decimal numbers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ℝ = Real numbers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36319-D9DB-C34F-73EF-BAFCA365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D441248-3C13-7FAC-9030-E3667D0485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C46EE-136A-428C-5F8D-28B30950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45" t="52314" r="52679" b="27598"/>
          <a:stretch>
            <a:fillRect/>
          </a:stretch>
        </p:blipFill>
        <p:spPr>
          <a:xfrm>
            <a:off x="7330440" y="2676525"/>
            <a:ext cx="4004310" cy="18339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94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244A6F01-96E7-9A25-3C58-C6FD862E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C108EDFF-9573-F148-4E66-9FCEAE2871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38E88D40-D0E7-33B4-CFBE-4859DF0D9A53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arrays and linear algebra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Pandas 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D59A22C-C529-AC5B-AC4E-7CC71C23D9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2766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D7D341F-8421-BC34-6AD1-B23E89E5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CA8A8-39FF-2F54-5372-2B6257AC7E97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84E9FA5-E037-EBF3-FE9B-D53D6A2EBF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2A93B6B-8C3A-8C1E-92A5-1CDB57915810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ℤ = {…, -3, -2, -1, 0, 1, 2, 3,… }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Floats: Decimal numbers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ℝ = Real numbers</a:t>
            </a:r>
            <a:b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convert between float’s and integers using the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functions.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C7AA9-F82D-3CE4-AA6B-94FEE792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0A06BF5-5570-D061-AC3B-DA22B2563B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2EF07-8AC9-FFCC-766D-4AE680F7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45" t="52314" r="52679" b="27598"/>
          <a:stretch>
            <a:fillRect/>
          </a:stretch>
        </p:blipFill>
        <p:spPr>
          <a:xfrm>
            <a:off x="7330440" y="2676525"/>
            <a:ext cx="4004310" cy="18339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5267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C73CF70-3A1A-E657-43CF-4D8FFB0EA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2409DB-C3C2-AA70-BB56-7716FC1D09E0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ED74FD0-3C69-DF41-E878-B63D09042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24CCAD1-1A82-B8A9-D2F8-CDB83EFD5AE3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ℤ = {…, -3, -2, -1, 0, 1, 2, 3,… }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Floats: Decimal numbers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ℝ = Real numbers</a:t>
            </a:r>
            <a:b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convert between float’s and integers using the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functions.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D43E9-D420-91FE-8CF4-B8C2CA10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CA7EE9F-9CEF-76FE-016D-DF6C853127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2627A-A45C-EE11-30D6-EC63B1FB6C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45" t="52314" r="52679" b="27598"/>
          <a:stretch>
            <a:fillRect/>
          </a:stretch>
        </p:blipFill>
        <p:spPr>
          <a:xfrm>
            <a:off x="7330440" y="3523189"/>
            <a:ext cx="4004310" cy="987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576777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5BCD2E-7CBA-1F9E-10E0-4BB1C57A9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967972-0BDD-11DF-01A8-D584F246ED51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ECF7FE3-EEAE-46A9-451F-BE79DEE4D2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A57CD6F-8CDF-58DE-FB3D-C3D8DC79B6A3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ℤ = {…, -3, -2, -1, 0, 1, 2, 3,… }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Floats: Decimal numbers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ℝ = Real numbers</a:t>
            </a:r>
            <a:b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convert between float’s and integers using the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functions.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BFE0E-7B00-F947-4F60-E523D0FC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406E81D-9D44-FE90-6DCF-557FE2A1DD2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167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FFC1C8E-053F-C653-2786-ADBE75DA4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CEEBCB-3673-296F-9F15-D42180DCF9E6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6624F9A-C4DD-036D-AA9E-BF55DF64A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BD34BB5-7C2A-F3FC-492A-A8AC5E80B1C1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ℤ = {…, -3, -2, -1, 0, 1, 2, 3,… }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Floats: Decimal numbers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ℝ = Real numbers</a:t>
            </a:r>
            <a:b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convert between float’s and integers using the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functions.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do you think might happen if we convert y to an integer?</a:t>
            </a:r>
          </a:p>
          <a:p>
            <a:pPr marL="101600" lvl="1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872A6-FE80-2BC6-694B-081E16724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069BEDA-1D6F-BBC1-8291-4CED70B92CE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441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78C184A-1900-5812-5E26-5373A3F7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8C98E9-E2AF-ECDF-F92E-4EE5992F887F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8184189-EAE2-01B2-D957-A306BF462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0006F3E-8BDD-B536-5B89-143081209AFB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ℤ = {…, -3, -2, -1, 0, 1, 2, 3,… }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Floats: Decimal numbers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ℝ = Real numbers</a:t>
            </a:r>
            <a:b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convert between float’s and integers using the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functions.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do you think might happen if we convert y to an integer?</a:t>
            </a:r>
          </a:p>
          <a:p>
            <a:pPr marL="101600" lvl="1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CB019-BE68-CE1C-C6F1-4E62FB16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198;p20">
            <a:extLst>
              <a:ext uri="{FF2B5EF4-FFF2-40B4-BE49-F238E27FC236}">
                <a16:creationId xmlns:a16="http://schemas.microsoft.com/office/drawing/2014/main" id="{E57BA5BD-C798-8C41-5C93-5A0C2E2AE10B}"/>
              </a:ext>
            </a:extLst>
          </p:cNvPr>
          <p:cNvSpPr txBox="1"/>
          <p:nvPr/>
        </p:nvSpPr>
        <p:spPr>
          <a:xfrm>
            <a:off x="6542314" y="4976224"/>
            <a:ext cx="519792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Warning: A computer cannot actually describe arbitrarily small and large numbers – it approximates instead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12476F8-67AD-B890-C1E7-57F6B8C8993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885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A5A40B7-948E-B4A2-E499-5377967F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A9838E-67B6-EA7D-6C0D-7E76140860C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9C27258-1314-041C-782C-AB84E445C1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 Data Types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6D58A90-172B-5290-9634-A3F816D1715A}"/>
              </a:ext>
            </a:extLst>
          </p:cNvPr>
          <p:cNvSpPr txBox="1"/>
          <p:nvPr/>
        </p:nvSpPr>
        <p:spPr>
          <a:xfrm>
            <a:off x="938957" y="17374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ubiquitous data types are numeric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Integers: Whole numbers/Integers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ℤ = {…, -3, -2, -1, 0, 1, 2, 3,… }</a:t>
            </a: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Floats: Decimal numbers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ℝ = Real numbers</a:t>
            </a:r>
            <a:b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convert between float’s and integers using the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20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functions.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do you think might happen if we convert y to an integer?</a:t>
            </a:r>
          </a:p>
          <a:p>
            <a:pPr marL="101600" lvl="1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689C1-604E-57E7-59A0-23286489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8" t="37585" r="52679" b="27598"/>
          <a:stretch>
            <a:fillRect/>
          </a:stretch>
        </p:blipFill>
        <p:spPr>
          <a:xfrm>
            <a:off x="7257928" y="1502229"/>
            <a:ext cx="4211262" cy="313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E2B8E1C-8D29-CCD5-AAE8-C5191732A77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39877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AFF27BC-5576-980D-EF07-DE02CA723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1668FC-59E0-AD16-AD58-C691B583699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868EE9-89C6-4228-3FFE-F7ABEA579D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4BB8F82-E42B-C266-CD01-AE892AB4A540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856CA8E-BAC6-4580-8947-02659392677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08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71AD858-4054-C3C4-829D-107951B5A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99F5A-1D58-4022-EC3D-AFF2C99CF376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9E56C79-05B6-095A-1E51-16C1DD9E1E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6893B-4F9E-4A25-5B0C-2D83CDA5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E757BB2-BAD7-8194-D6B5-EB4BB09BBAA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5AB7F-A0A8-952A-7F7E-D767174F4F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754192"/>
            <a:ext cx="2886076" cy="4361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645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6A5665F-E37E-910B-E9DA-3B6E566CD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76E6C9-9837-1A6F-52C5-138BA0C0697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224DD5-9038-9122-5660-CF58992D2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2929500-80A1-26C5-B361-C3AF4D720F03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E493F-A7CE-2D18-9124-0B08B9FA5F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72E2919-8713-C987-9513-535E4D2C78A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3DF0A-89B9-5089-087F-8D47BBFE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754192"/>
            <a:ext cx="2886076" cy="4361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1869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069ADFA-E1DE-6640-AE2D-13552B64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876389-053C-E9C2-6453-E4C4B8AD5F5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E1CB56-DD6C-56D3-6419-481596CB6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274C918-5984-9408-A4D6-F6EB54693764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059B4-1176-C94D-5A2B-3266F19908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2C5342A-4343-9A97-900E-F6BB2FBDDB5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3EA611-120B-9DC3-8292-0850826EB2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754192"/>
            <a:ext cx="2886076" cy="4361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295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C490DC6B-94AF-3A55-BC07-94939DC69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66DEB737-7416-D373-A711-305BDDD85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DBD98556-47CC-D10F-533C-2CA33D41C235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arrays and linear algebra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Pandas 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Plotting and visualisation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6AB0600-B0B4-20EF-2BD6-0161EFAA77A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0019219-F9B3-FD9D-E2C1-0FFC4D37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986CDD-5DD9-5327-09E9-27C5C8125FE6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C2ACD3E-5DE5-D940-C081-2A3746382E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ED88793-504A-A4AC-7F01-8120E37077B9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26A70-08E0-4820-E09A-FEDDE9B9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E87186B-FAF1-4345-A09A-17C3AFD3D5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A5D75-F0E0-D838-B684-4C5F1ACA2A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1464129"/>
            <a:ext cx="2886076" cy="36515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35800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FCF52D2-EB83-C55B-0CF4-BF54AFA4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D1232C-79AB-925C-4B94-E489140037F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3CD37DD-56FA-1482-80A5-E215E7960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E9B9046-E961-99F9-540F-6CE183ED4065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5D9F6-B47C-9660-9A7B-1D3E6970A9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CF79403-5272-4C15-31A9-80A3179404B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F5E17-0B7C-539D-C5AD-0AEE0841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1464129"/>
            <a:ext cx="2886076" cy="36515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77751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C096209-7B1B-386B-17EB-0BADBC774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B1D08-5131-1468-8FD6-D126DFB998F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99945EE-6CDF-E605-0CD0-2170DD9D90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F8F5A0D-8C94-2455-C154-C5083B1ECDB2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82348-32EC-AA01-9374-3FC7C11A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E1CD94C-4FB7-1701-3BF8-1B6D9E218F1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7A47D-5E96-D356-F0B7-68471D5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2204991"/>
            <a:ext cx="2886076" cy="29107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7902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2EA9EE3-F60A-B72B-9BED-1AC4B6B0D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E422C8-0D3D-1021-816F-174A72BBBAD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2501525-D415-3AAB-3EEF-4D3428229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F6CF48-9A0F-A1AD-D3BE-6FD3AE249A59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9F17A-CAF6-E267-DA39-B3A3DF5A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AC36A34-7525-AD71-1E46-BB17499F435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10B36-84D7-A40F-BDDF-D83989BF19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2204991"/>
            <a:ext cx="2886076" cy="29107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3699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EC2EBDE-80F3-CEB8-7CDD-DED7C4070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0F13F7-76C6-715C-F221-91C55541BE6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46270EA-9AA6-FB07-B548-F947E2634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1CCD9D1-9985-6BA0-FB23-2AAA2D127445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683215-5DF1-5AEE-F483-8363D67F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EFA6978-5A72-EA0C-DC35-6F4BEB78B1F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625A-4AAC-1D52-28B9-98C6DAAB1B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2819399"/>
            <a:ext cx="2886076" cy="22963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310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9F2684C-8582-48A9-B092-12FE89E2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8184FA-31A8-841B-6ADA-8AD7D4D11F1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B10A3A7-C7D8-52A1-D35E-B41E240FDD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B757E02-FC22-5C71-CBD5-E3DEA48F8C97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D0BF1-6E79-FB67-4B27-93AEEBE289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DD2643F-3ADF-A17B-2FA5-AE41625D84F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C8C1F-6EC4-25B0-62E9-F5B6D0C2CF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2953029"/>
            <a:ext cx="2886076" cy="21626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34517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978B20D-A2B5-C5B5-1B3B-7AE536D93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FD20E3-5DA4-0E2E-FDF7-2FCF6FD9A559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5F74FC9-3614-0FF2-FC03-EE1C0D11E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4E9E189-D14D-50DD-8091-497D60E8BD57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F954E-E0F1-07CE-8E3E-8A8AEBE3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6358025-6125-4A18-642A-66ACA51FC10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29368-8745-03A2-C544-F3A62D53CD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3695699"/>
            <a:ext cx="2886076" cy="14200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82622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911A385-CDC8-E30B-B62C-130B3D6FF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7FD898-2CF1-F2BF-08E6-D0EDACF6471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2C6A9CD-4C8B-0242-9BFE-D0DCCBF1D8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0F75DB0-7F0A-2A9F-4297-1A93014B951C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27FDE-3640-4185-F753-E5E256892B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A3419CA-A34B-6AE3-96B7-8AC746E91A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FDE7F-35F4-0352-D4C8-7918EB9806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3810000"/>
            <a:ext cx="2886076" cy="13057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20911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FA5A0FC-826D-AC8B-C140-F4AF6181B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CEA606-C339-ACC5-5E25-4393C2D12CC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EBDAA33-0476-A4B8-251B-16E3904E7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85E6D74-37EF-C959-A96A-CDBADBEDEF05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D3BCA-A150-9E4F-E50F-5D47DBE2B4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2C941B7-5FF5-0716-AA64-0EFB8DC3117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32D6D-6575-A427-F299-AE8BAB3E6B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4448175"/>
            <a:ext cx="2886076" cy="6675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70917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1C2422-BBD7-BD39-CA68-B8F5520D8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CE131-936C-625F-EC13-A3AF148622F0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381DB27-471B-4D9B-A14C-C9EAD30C72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1277891-CFA9-6115-3E2C-8C1899E2508B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8FB88-EBD8-E549-DEEC-50BEE0F4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838EB23-7FDB-75E7-9FD2-619BF19AE04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8973C-8BE4-9F32-2685-39479134FD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8048625" y="4448175"/>
            <a:ext cx="2886076" cy="6675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018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E281E0CE-C897-8483-9FB5-876AC310F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8BCECEB1-DD4E-97B6-7375-472EDFF1F6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CB569036-02B8-FB1A-8F2F-81C58E7B8940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arrays and linear algebra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Pandas 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Plotting and visualisation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>
            <a:extLst>
              <a:ext uri="{FF2B5EF4-FFF2-40B4-BE49-F238E27FC236}">
                <a16:creationId xmlns:a16="http://schemas.microsoft.com/office/drawing/2014/main" id="{7346D7F6-B0EA-1518-2017-C4884F9CBC97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0500" y="2015426"/>
            <a:ext cx="962250" cy="9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8D324F8-9AF1-C423-D4B2-3267057A6E8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6202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BB2B073-217D-E44E-11F9-5E4267AD3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2EA6C-13A7-79AB-02A8-190F481A01EA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432B442-B204-6890-3666-F8A90B867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9787F57-C6AE-0BEE-CA98-C91AA082BE79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6EBAE-6B9A-2F99-7498-0666954884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15B7FC-DC86-16CD-674E-F10153F838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752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4BC308-95FC-9327-E836-AE72E816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4CC37F-6B9D-DA2F-31E9-9FA6D68787E3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578C035-A47E-C509-6F9D-CC27A9DA7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CAEE96E-344F-F289-2CBC-16398763E288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D795E-DC28-722F-5ACD-273F029E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42D1C5F9-B1D1-77C6-AADC-CB8DBB48F902}"/>
              </a:ext>
            </a:extLst>
          </p:cNvPr>
          <p:cNvSpPr/>
          <p:nvPr/>
        </p:nvSpPr>
        <p:spPr>
          <a:xfrm>
            <a:off x="8851536" y="1006062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00;p20">
            <a:extLst>
              <a:ext uri="{FF2B5EF4-FFF2-40B4-BE49-F238E27FC236}">
                <a16:creationId xmlns:a16="http://schemas.microsoft.com/office/drawing/2014/main" id="{69664297-D84B-CB5A-3644-649465A1585F}"/>
              </a:ext>
            </a:extLst>
          </p:cNvPr>
          <p:cNvSpPr/>
          <p:nvPr/>
        </p:nvSpPr>
        <p:spPr>
          <a:xfrm>
            <a:off x="9367879" y="960379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830C561-E2B2-E66E-6D8B-551C585BD2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5661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404079B-B0F8-33BA-D02B-2A023F5A6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74DF84-D3A3-6859-777B-4E4E39929C8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304FD15-42D2-E852-4511-0693DE935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2479C6B-18E9-E999-7325-209D911CDA3B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A51DB-7CA2-F7E8-5CB6-9F84F5B1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Google Shape;200;p20">
            <a:extLst>
              <a:ext uri="{FF2B5EF4-FFF2-40B4-BE49-F238E27FC236}">
                <a16:creationId xmlns:a16="http://schemas.microsoft.com/office/drawing/2014/main" id="{3F4D81E7-2ACA-F5BF-E5AB-215E9BFEFB1F}"/>
              </a:ext>
            </a:extLst>
          </p:cNvPr>
          <p:cNvSpPr/>
          <p:nvPr/>
        </p:nvSpPr>
        <p:spPr>
          <a:xfrm>
            <a:off x="9365339" y="1762939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00;p20">
            <a:extLst>
              <a:ext uri="{FF2B5EF4-FFF2-40B4-BE49-F238E27FC236}">
                <a16:creationId xmlns:a16="http://schemas.microsoft.com/office/drawing/2014/main" id="{22CBB30C-FCFC-2474-3669-E2E9D3FC3769}"/>
              </a:ext>
            </a:extLst>
          </p:cNvPr>
          <p:cNvSpPr/>
          <p:nvPr/>
        </p:nvSpPr>
        <p:spPr>
          <a:xfrm>
            <a:off x="8869679" y="1756024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334FA63B-7F89-9351-012D-FD200420AA72}"/>
              </a:ext>
            </a:extLst>
          </p:cNvPr>
          <p:cNvSpPr/>
          <p:nvPr/>
        </p:nvSpPr>
        <p:spPr>
          <a:xfrm>
            <a:off x="8851536" y="1006062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00;p20">
            <a:extLst>
              <a:ext uri="{FF2B5EF4-FFF2-40B4-BE49-F238E27FC236}">
                <a16:creationId xmlns:a16="http://schemas.microsoft.com/office/drawing/2014/main" id="{620AB1AA-033A-2110-B239-F84F82940B91}"/>
              </a:ext>
            </a:extLst>
          </p:cNvPr>
          <p:cNvSpPr/>
          <p:nvPr/>
        </p:nvSpPr>
        <p:spPr>
          <a:xfrm>
            <a:off x="9367879" y="960379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83D2022-1895-4FC8-245C-92090B79957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9171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3A22852-7D1E-7469-652A-DEC21A65B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B96E70-D551-34C7-424D-93ED932DBBE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E26D2F5-986A-0AFA-B520-4B5B194B1A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AEA7087-E26B-0440-4243-CBEC6B21AEA9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4BAF5-F7F3-07AA-E6C4-1D0EE7EE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5AAE4236-A45C-8B16-CC87-D68FF714FF3B}"/>
              </a:ext>
            </a:extLst>
          </p:cNvPr>
          <p:cNvSpPr/>
          <p:nvPr/>
        </p:nvSpPr>
        <p:spPr>
          <a:xfrm>
            <a:off x="9184640" y="2531526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00;p20">
            <a:extLst>
              <a:ext uri="{FF2B5EF4-FFF2-40B4-BE49-F238E27FC236}">
                <a16:creationId xmlns:a16="http://schemas.microsoft.com/office/drawing/2014/main" id="{4208E6D1-55F3-65FD-5FDB-36D699B84EF3}"/>
              </a:ext>
            </a:extLst>
          </p:cNvPr>
          <p:cNvSpPr/>
          <p:nvPr/>
        </p:nvSpPr>
        <p:spPr>
          <a:xfrm>
            <a:off x="9768839" y="2531526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00;p20">
            <a:extLst>
              <a:ext uri="{FF2B5EF4-FFF2-40B4-BE49-F238E27FC236}">
                <a16:creationId xmlns:a16="http://schemas.microsoft.com/office/drawing/2014/main" id="{4CBFA388-EEBD-3D30-655A-E64FA80245D6}"/>
              </a:ext>
            </a:extLst>
          </p:cNvPr>
          <p:cNvSpPr/>
          <p:nvPr/>
        </p:nvSpPr>
        <p:spPr>
          <a:xfrm>
            <a:off x="9365339" y="1762939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00;p20">
            <a:extLst>
              <a:ext uri="{FF2B5EF4-FFF2-40B4-BE49-F238E27FC236}">
                <a16:creationId xmlns:a16="http://schemas.microsoft.com/office/drawing/2014/main" id="{0DB03D7C-41AD-D95F-C025-66A748EC67D5}"/>
              </a:ext>
            </a:extLst>
          </p:cNvPr>
          <p:cNvSpPr/>
          <p:nvPr/>
        </p:nvSpPr>
        <p:spPr>
          <a:xfrm>
            <a:off x="8869679" y="1756024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8622FCD2-9FF2-6F35-A01A-C9DB6D72DDBC}"/>
              </a:ext>
            </a:extLst>
          </p:cNvPr>
          <p:cNvSpPr/>
          <p:nvPr/>
        </p:nvSpPr>
        <p:spPr>
          <a:xfrm>
            <a:off x="8851536" y="1006062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00;p20">
            <a:extLst>
              <a:ext uri="{FF2B5EF4-FFF2-40B4-BE49-F238E27FC236}">
                <a16:creationId xmlns:a16="http://schemas.microsoft.com/office/drawing/2014/main" id="{89104484-85BF-B9B7-93D9-6D003B073CF5}"/>
              </a:ext>
            </a:extLst>
          </p:cNvPr>
          <p:cNvSpPr/>
          <p:nvPr/>
        </p:nvSpPr>
        <p:spPr>
          <a:xfrm>
            <a:off x="9367879" y="960379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7E3E111-6A48-2315-78FA-D6798CB78A8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07078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D462F44-598C-A4DA-7F7F-5B0517C34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BB7EEF-2CD6-76C8-55A6-E593F2A0186F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40167F9-29EF-3ED9-D682-D0CF6F97D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E47BAE7-268D-6D22-9525-8A301E0E2E7C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7A4DF-9240-04A2-950E-F9037AD1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Google Shape;200;p20">
            <a:extLst>
              <a:ext uri="{FF2B5EF4-FFF2-40B4-BE49-F238E27FC236}">
                <a16:creationId xmlns:a16="http://schemas.microsoft.com/office/drawing/2014/main" id="{08E413AC-4CE8-EF4A-3C2F-7B9D21B8A798}"/>
              </a:ext>
            </a:extLst>
          </p:cNvPr>
          <p:cNvSpPr/>
          <p:nvPr/>
        </p:nvSpPr>
        <p:spPr>
          <a:xfrm>
            <a:off x="8780416" y="3297413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0;p20">
            <a:extLst>
              <a:ext uri="{FF2B5EF4-FFF2-40B4-BE49-F238E27FC236}">
                <a16:creationId xmlns:a16="http://schemas.microsoft.com/office/drawing/2014/main" id="{25209144-FF6E-E0D4-53ED-07282E9BA982}"/>
              </a:ext>
            </a:extLst>
          </p:cNvPr>
          <p:cNvSpPr/>
          <p:nvPr/>
        </p:nvSpPr>
        <p:spPr>
          <a:xfrm>
            <a:off x="9113520" y="3288674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8CB30F65-B516-112E-48DA-7DE63B022B85}"/>
              </a:ext>
            </a:extLst>
          </p:cNvPr>
          <p:cNvSpPr/>
          <p:nvPr/>
        </p:nvSpPr>
        <p:spPr>
          <a:xfrm>
            <a:off x="9184640" y="2531526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00;p20">
            <a:extLst>
              <a:ext uri="{FF2B5EF4-FFF2-40B4-BE49-F238E27FC236}">
                <a16:creationId xmlns:a16="http://schemas.microsoft.com/office/drawing/2014/main" id="{0AC57E07-1EAD-6E53-5AB1-41ABE2A876B7}"/>
              </a:ext>
            </a:extLst>
          </p:cNvPr>
          <p:cNvSpPr/>
          <p:nvPr/>
        </p:nvSpPr>
        <p:spPr>
          <a:xfrm>
            <a:off x="9768839" y="2531526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00;p20">
            <a:extLst>
              <a:ext uri="{FF2B5EF4-FFF2-40B4-BE49-F238E27FC236}">
                <a16:creationId xmlns:a16="http://schemas.microsoft.com/office/drawing/2014/main" id="{97F927A2-111A-7BE5-E2A9-D6F19FBC4321}"/>
              </a:ext>
            </a:extLst>
          </p:cNvPr>
          <p:cNvSpPr/>
          <p:nvPr/>
        </p:nvSpPr>
        <p:spPr>
          <a:xfrm>
            <a:off x="9365339" y="1762939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00;p20">
            <a:extLst>
              <a:ext uri="{FF2B5EF4-FFF2-40B4-BE49-F238E27FC236}">
                <a16:creationId xmlns:a16="http://schemas.microsoft.com/office/drawing/2014/main" id="{EE012535-CFFB-E479-F2E6-FEDBF186D9B8}"/>
              </a:ext>
            </a:extLst>
          </p:cNvPr>
          <p:cNvSpPr/>
          <p:nvPr/>
        </p:nvSpPr>
        <p:spPr>
          <a:xfrm>
            <a:off x="8869679" y="1756024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B13C6B2D-E8E7-0099-19C6-7F9DA126FAAA}"/>
              </a:ext>
            </a:extLst>
          </p:cNvPr>
          <p:cNvSpPr/>
          <p:nvPr/>
        </p:nvSpPr>
        <p:spPr>
          <a:xfrm>
            <a:off x="8851536" y="1006062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00;p20">
            <a:extLst>
              <a:ext uri="{FF2B5EF4-FFF2-40B4-BE49-F238E27FC236}">
                <a16:creationId xmlns:a16="http://schemas.microsoft.com/office/drawing/2014/main" id="{5FAD505C-51F6-3708-6CB0-0A9FCF409221}"/>
              </a:ext>
            </a:extLst>
          </p:cNvPr>
          <p:cNvSpPr/>
          <p:nvPr/>
        </p:nvSpPr>
        <p:spPr>
          <a:xfrm>
            <a:off x="9367879" y="960379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AE8C74A-164D-1963-7BB9-1AA865AF0E3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5047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483CE9E-4E9C-9999-D704-5397EF81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F6E54C-D93E-32A4-4F13-FF83F97EAFF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0135D92-49A5-33DB-FBE4-85D7C18AB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926EFF2-A526-A229-5A1E-4DB383924D1A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0B38-60FF-65A8-D8B6-41EE5848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Google Shape;200;p20">
            <a:extLst>
              <a:ext uri="{FF2B5EF4-FFF2-40B4-BE49-F238E27FC236}">
                <a16:creationId xmlns:a16="http://schemas.microsoft.com/office/drawing/2014/main" id="{B3A3329B-FB1C-AF75-8521-E82CF6114D1B}"/>
              </a:ext>
            </a:extLst>
          </p:cNvPr>
          <p:cNvSpPr/>
          <p:nvPr/>
        </p:nvSpPr>
        <p:spPr>
          <a:xfrm>
            <a:off x="8702039" y="4042032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00;p20">
            <a:extLst>
              <a:ext uri="{FF2B5EF4-FFF2-40B4-BE49-F238E27FC236}">
                <a16:creationId xmlns:a16="http://schemas.microsoft.com/office/drawing/2014/main" id="{CA558B9F-0BF1-CF18-3229-288164B74EB1}"/>
              </a:ext>
            </a:extLst>
          </p:cNvPr>
          <p:cNvSpPr/>
          <p:nvPr/>
        </p:nvSpPr>
        <p:spPr>
          <a:xfrm>
            <a:off x="9429203" y="4042032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00;p20">
            <a:extLst>
              <a:ext uri="{FF2B5EF4-FFF2-40B4-BE49-F238E27FC236}">
                <a16:creationId xmlns:a16="http://schemas.microsoft.com/office/drawing/2014/main" id="{1D97029D-C5F5-879C-856A-E94C99ECB39C}"/>
              </a:ext>
            </a:extLst>
          </p:cNvPr>
          <p:cNvSpPr/>
          <p:nvPr/>
        </p:nvSpPr>
        <p:spPr>
          <a:xfrm>
            <a:off x="8780416" y="3297413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0;p20">
            <a:extLst>
              <a:ext uri="{FF2B5EF4-FFF2-40B4-BE49-F238E27FC236}">
                <a16:creationId xmlns:a16="http://schemas.microsoft.com/office/drawing/2014/main" id="{8597D3D0-39B2-60A7-F613-13080A0E0737}"/>
              </a:ext>
            </a:extLst>
          </p:cNvPr>
          <p:cNvSpPr/>
          <p:nvPr/>
        </p:nvSpPr>
        <p:spPr>
          <a:xfrm>
            <a:off x="9113520" y="3288674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4D16D6CF-AEFE-9E2C-58C6-772F39AE1AF0}"/>
              </a:ext>
            </a:extLst>
          </p:cNvPr>
          <p:cNvSpPr/>
          <p:nvPr/>
        </p:nvSpPr>
        <p:spPr>
          <a:xfrm>
            <a:off x="9184640" y="2531526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00;p20">
            <a:extLst>
              <a:ext uri="{FF2B5EF4-FFF2-40B4-BE49-F238E27FC236}">
                <a16:creationId xmlns:a16="http://schemas.microsoft.com/office/drawing/2014/main" id="{8CD75A48-B780-8873-B8BB-B776D3257D6B}"/>
              </a:ext>
            </a:extLst>
          </p:cNvPr>
          <p:cNvSpPr/>
          <p:nvPr/>
        </p:nvSpPr>
        <p:spPr>
          <a:xfrm>
            <a:off x="9768839" y="2531526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00;p20">
            <a:extLst>
              <a:ext uri="{FF2B5EF4-FFF2-40B4-BE49-F238E27FC236}">
                <a16:creationId xmlns:a16="http://schemas.microsoft.com/office/drawing/2014/main" id="{3CB17B8E-1D99-3A9E-B13D-C31AC665DCA6}"/>
              </a:ext>
            </a:extLst>
          </p:cNvPr>
          <p:cNvSpPr/>
          <p:nvPr/>
        </p:nvSpPr>
        <p:spPr>
          <a:xfrm>
            <a:off x="9365339" y="1762939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00;p20">
            <a:extLst>
              <a:ext uri="{FF2B5EF4-FFF2-40B4-BE49-F238E27FC236}">
                <a16:creationId xmlns:a16="http://schemas.microsoft.com/office/drawing/2014/main" id="{DE2567F3-E57E-2EAD-845F-51C2EA002877}"/>
              </a:ext>
            </a:extLst>
          </p:cNvPr>
          <p:cNvSpPr/>
          <p:nvPr/>
        </p:nvSpPr>
        <p:spPr>
          <a:xfrm>
            <a:off x="8869679" y="1756024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19189836-B935-3618-6E9A-D40CBE10F9A7}"/>
              </a:ext>
            </a:extLst>
          </p:cNvPr>
          <p:cNvSpPr/>
          <p:nvPr/>
        </p:nvSpPr>
        <p:spPr>
          <a:xfrm>
            <a:off x="8851536" y="1006062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00;p20">
            <a:extLst>
              <a:ext uri="{FF2B5EF4-FFF2-40B4-BE49-F238E27FC236}">
                <a16:creationId xmlns:a16="http://schemas.microsoft.com/office/drawing/2014/main" id="{88FFA9FA-F208-0DBF-8183-855FCE468F81}"/>
              </a:ext>
            </a:extLst>
          </p:cNvPr>
          <p:cNvSpPr/>
          <p:nvPr/>
        </p:nvSpPr>
        <p:spPr>
          <a:xfrm>
            <a:off x="9367879" y="960379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AD6ADCA-7296-2CF9-5B42-A049D7CFBF1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8981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D904C2-568F-DB5A-B115-AFE3C5E73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C6F909-35DB-5B65-744C-7B34A985E2E2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D9305CB-80DF-13FE-A718-5083DFCBE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01B452E-9EE9-17D2-DF1E-D7E9E6ED3EBC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05949-2C7E-6A90-7523-7BE49644B4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200;p20">
            <a:extLst>
              <a:ext uri="{FF2B5EF4-FFF2-40B4-BE49-F238E27FC236}">
                <a16:creationId xmlns:a16="http://schemas.microsoft.com/office/drawing/2014/main" id="{7976EE4E-7B51-8457-E5EF-5A4F42D5D62C}"/>
              </a:ext>
            </a:extLst>
          </p:cNvPr>
          <p:cNvSpPr/>
          <p:nvPr/>
        </p:nvSpPr>
        <p:spPr>
          <a:xfrm>
            <a:off x="8702039" y="4807919"/>
            <a:ext cx="238761" cy="31215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00;p20">
            <a:extLst>
              <a:ext uri="{FF2B5EF4-FFF2-40B4-BE49-F238E27FC236}">
                <a16:creationId xmlns:a16="http://schemas.microsoft.com/office/drawing/2014/main" id="{4B158BF4-375E-28DB-B3B5-CFFF60ECDA28}"/>
              </a:ext>
            </a:extLst>
          </p:cNvPr>
          <p:cNvSpPr/>
          <p:nvPr/>
        </p:nvSpPr>
        <p:spPr>
          <a:xfrm>
            <a:off x="8702039" y="4042032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00;p20">
            <a:extLst>
              <a:ext uri="{FF2B5EF4-FFF2-40B4-BE49-F238E27FC236}">
                <a16:creationId xmlns:a16="http://schemas.microsoft.com/office/drawing/2014/main" id="{8C37A9BF-4FED-4D22-517C-2DF77BB40614}"/>
              </a:ext>
            </a:extLst>
          </p:cNvPr>
          <p:cNvSpPr/>
          <p:nvPr/>
        </p:nvSpPr>
        <p:spPr>
          <a:xfrm>
            <a:off x="9429203" y="4042032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00;p20">
            <a:extLst>
              <a:ext uri="{FF2B5EF4-FFF2-40B4-BE49-F238E27FC236}">
                <a16:creationId xmlns:a16="http://schemas.microsoft.com/office/drawing/2014/main" id="{1960B636-48D8-0404-33E9-09F3820109FD}"/>
              </a:ext>
            </a:extLst>
          </p:cNvPr>
          <p:cNvSpPr/>
          <p:nvPr/>
        </p:nvSpPr>
        <p:spPr>
          <a:xfrm>
            <a:off x="8780416" y="3297413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0;p20">
            <a:extLst>
              <a:ext uri="{FF2B5EF4-FFF2-40B4-BE49-F238E27FC236}">
                <a16:creationId xmlns:a16="http://schemas.microsoft.com/office/drawing/2014/main" id="{A0E6C0B3-84D2-5DCB-EFBE-D35D5AF9CC5E}"/>
              </a:ext>
            </a:extLst>
          </p:cNvPr>
          <p:cNvSpPr/>
          <p:nvPr/>
        </p:nvSpPr>
        <p:spPr>
          <a:xfrm>
            <a:off x="9113520" y="3288674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F867CD76-D49B-758D-490B-EA0D8E290C8A}"/>
              </a:ext>
            </a:extLst>
          </p:cNvPr>
          <p:cNvSpPr/>
          <p:nvPr/>
        </p:nvSpPr>
        <p:spPr>
          <a:xfrm>
            <a:off x="9184640" y="2531526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00;p20">
            <a:extLst>
              <a:ext uri="{FF2B5EF4-FFF2-40B4-BE49-F238E27FC236}">
                <a16:creationId xmlns:a16="http://schemas.microsoft.com/office/drawing/2014/main" id="{97D1D388-CBAB-DBD4-F4D5-96535F0E8D63}"/>
              </a:ext>
            </a:extLst>
          </p:cNvPr>
          <p:cNvSpPr/>
          <p:nvPr/>
        </p:nvSpPr>
        <p:spPr>
          <a:xfrm>
            <a:off x="9768839" y="2531526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00;p20">
            <a:extLst>
              <a:ext uri="{FF2B5EF4-FFF2-40B4-BE49-F238E27FC236}">
                <a16:creationId xmlns:a16="http://schemas.microsoft.com/office/drawing/2014/main" id="{DF5A00A6-1F9C-2FD7-7091-704B12A361F4}"/>
              </a:ext>
            </a:extLst>
          </p:cNvPr>
          <p:cNvSpPr/>
          <p:nvPr/>
        </p:nvSpPr>
        <p:spPr>
          <a:xfrm>
            <a:off x="9365339" y="1762939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00;p20">
            <a:extLst>
              <a:ext uri="{FF2B5EF4-FFF2-40B4-BE49-F238E27FC236}">
                <a16:creationId xmlns:a16="http://schemas.microsoft.com/office/drawing/2014/main" id="{B920854F-34E8-5229-70C4-7BB18CD02704}"/>
              </a:ext>
            </a:extLst>
          </p:cNvPr>
          <p:cNvSpPr/>
          <p:nvPr/>
        </p:nvSpPr>
        <p:spPr>
          <a:xfrm>
            <a:off x="8869679" y="1756024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47DA09A2-066D-6262-355E-95B34100AD48}"/>
              </a:ext>
            </a:extLst>
          </p:cNvPr>
          <p:cNvSpPr/>
          <p:nvPr/>
        </p:nvSpPr>
        <p:spPr>
          <a:xfrm>
            <a:off x="8851536" y="1006062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00;p20">
            <a:extLst>
              <a:ext uri="{FF2B5EF4-FFF2-40B4-BE49-F238E27FC236}">
                <a16:creationId xmlns:a16="http://schemas.microsoft.com/office/drawing/2014/main" id="{AE95D840-F6F2-DE67-13A0-F2B6DD6B6446}"/>
              </a:ext>
            </a:extLst>
          </p:cNvPr>
          <p:cNvSpPr/>
          <p:nvPr/>
        </p:nvSpPr>
        <p:spPr>
          <a:xfrm>
            <a:off x="9367879" y="960379"/>
            <a:ext cx="142241" cy="2593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58F24AF-5FDB-1BF4-5D1A-3208CC5B1E4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4974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CAE0D2C-3E77-C8B9-FF45-2E01FE47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4465B9-0FD8-5888-373A-D1C7BD60CA99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6873596-DB0C-210C-C254-1CD8779286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AAF92BB-642B-E403-E6FC-E9C9752557E8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03214-4EBF-A96C-FD22-3F78549C3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E7EC170-7350-9D87-3A0E-14D821C6545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4788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A9AC840-4938-0A6E-89E6-BABFF4F46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BB7AAE-79D9-9351-DD3B-ABE72BA3E5D4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E91B9BF-1E06-8785-1A47-EF4F7080A9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862CC4F-FC43-101C-90C2-B7A3AD39719E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practice, there are many things we may want to do with text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638C0-9935-7FC7-2389-3A4CA1CD0F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EDB69A8-8B23-A2DA-C057-3983A7C9E06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0771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E6808F1-1A2E-6B9F-6333-7D99C9AF6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A6C1B9-15F3-8B35-5DC0-AC5C548A643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54CE207-B89D-1B3B-7ED8-4F0C8FD25C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BB24B7A-0658-9597-2DD8-038321A87676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practice, there are many things we may want to do with text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Split it into sentences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37BB1-B9DF-624A-A65E-B546928C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244529D-25F4-F523-1485-5F847EBAE58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90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B023B165-330E-C646-C107-4DFB981C3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81F90A36-4E28-16F9-186D-03D4BCCB9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5A990B5A-1609-DCCE-B80E-07FA688880C9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arrays and linear algebra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Pandas 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Plotting and visualisation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>
            <a:extLst>
              <a:ext uri="{FF2B5EF4-FFF2-40B4-BE49-F238E27FC236}">
                <a16:creationId xmlns:a16="http://schemas.microsoft.com/office/drawing/2014/main" id="{9728C462-4AB2-F134-1996-0ABC093D24E9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0500" y="2015426"/>
            <a:ext cx="962250" cy="9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5B1612-4772-D860-4806-4862B5758E4C}"/>
              </a:ext>
            </a:extLst>
          </p:cNvPr>
          <p:cNvSpPr txBox="1"/>
          <p:nvPr/>
        </p:nvSpPr>
        <p:spPr>
          <a:xfrm>
            <a:off x="7098537" y="3500091"/>
            <a:ext cx="4057586" cy="9541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u="sng" dirty="0"/>
              <a:t>Contact Details:</a:t>
            </a:r>
          </a:p>
          <a:p>
            <a:endParaRPr lang="en-GB" u="sng" dirty="0"/>
          </a:p>
          <a:p>
            <a:r>
              <a:rPr lang="en-GB" dirty="0"/>
              <a:t>Email: </a:t>
            </a:r>
            <a:r>
              <a:rPr lang="en-GB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Thomas.Maullin-Sapey@Bristol.ac.uk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/>
              <a:t>Office Hours: Weds 2-4pm, Room 1.84 Fry</a:t>
            </a: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061AC0C-0F3A-01D8-6CE3-474F2347268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663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1BB4AC-B913-D83A-1C19-962F02833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6717C-149E-360F-95A1-F971C026E4CE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84BFF57-B12B-0484-08BE-0426458E46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455D695-6C1B-FFA7-4249-735ACC398C4A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practice, there are many things we may want to do with text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Split it into sentences</a:t>
            </a: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Search through it</a:t>
            </a: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5C45C-8BC5-CB99-C6AB-2D48B4A4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7310A24-018B-C4B9-A1B2-DA7C4D3FC50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56653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187DB87-4779-A852-2445-3ED37084A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B3F091-50B3-43E1-0E62-3495E39738C0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4F82C2-D40D-741C-1004-3CDE41399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106E87A-98D3-5495-E48F-7E478598AC2B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practice, there are many things we may want to do with text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Split it into sentences</a:t>
            </a: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Search through it</a:t>
            </a: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Replace words</a:t>
            </a: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8C8D8-773B-BC47-BA79-24FCE541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783E113-330D-188D-0D80-E0B27179A6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86459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63971BC-530C-D626-CA72-3A2CB477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C3D5A-DB8A-782B-A122-BF96648FD0C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22C1075-0738-C18F-6398-9FE7E9640B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A4E09A8-3F25-E470-00AD-D99273DE4D1A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practice, there are many things we may want to do with text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Split it into sentences</a:t>
            </a: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Search through it</a:t>
            </a: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Replace words</a:t>
            </a: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98;p20">
            <a:extLst>
              <a:ext uri="{FF2B5EF4-FFF2-40B4-BE49-F238E27FC236}">
                <a16:creationId xmlns:a16="http://schemas.microsoft.com/office/drawing/2014/main" id="{DA42F957-DC45-5F27-22EA-9C9CC9BF05CB}"/>
              </a:ext>
            </a:extLst>
          </p:cNvPr>
          <p:cNvSpPr txBox="1"/>
          <p:nvPr/>
        </p:nvSpPr>
        <p:spPr>
          <a:xfrm>
            <a:off x="5668192" y="5393837"/>
            <a:ext cx="461336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After todays practical you will be able to perform some of these operations!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5E6D3-626C-D37B-BEB6-EFC72A50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9D74AB1-EE90-0ECB-26E7-AC6AE527ED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6892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7CF28C5-616C-C47C-E2A0-843DDB4CE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EE6851-DAAA-441F-B9A0-B2402E0B24C1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C85B9EE-6D31-7146-05C2-C8C8271E3D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1F29B0D-1251-6CD6-9CC4-8DEFB048E641}"/>
              </a:ext>
            </a:extLst>
          </p:cNvPr>
          <p:cNvSpPr txBox="1"/>
          <p:nvPr/>
        </p:nvSpPr>
        <p:spPr>
          <a:xfrm>
            <a:off x="938957" y="1737403"/>
            <a:ext cx="635882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20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sequence of characters. Strings can contain: 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Letters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Numbers (treated as characters)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Combinations of the above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at all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practice, there are many things we may want to do with text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Split it into sentences</a:t>
            </a: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Search through it</a:t>
            </a: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Replace words</a:t>
            </a: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DEB50-940B-EDF4-AE40-0F34FAF0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14" t="23054" r="41518" b="15646"/>
          <a:stretch>
            <a:fillRect/>
          </a:stretch>
        </p:blipFill>
        <p:spPr>
          <a:xfrm>
            <a:off x="7974875" y="754191"/>
            <a:ext cx="3119845" cy="44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C634873-959F-3B18-0AAA-7477435A6FA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20032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A11F6E6-862E-A8C5-F741-183DABD89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4CD4E-45BC-737C-90B9-A35291635E9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7F5F556-A437-FC61-7CA1-998E59340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6709B03-5610-6658-E778-336466D145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27451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D92F470-7709-1FD3-9549-1CC9E07E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61E88-84E7-2CF9-9C7E-F5B4ACD4FB0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29056A3-066A-27C2-DE10-6976EB1B3B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719C07B-3360-D278-8502-AA6853EE5DDA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8D936F1-DB03-5B29-9366-96703B9565F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0217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4ADE570-040F-76DC-4E72-00F3764FD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0203BD-CCE8-3175-C217-06583B800C74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8190E07-D6BF-93DB-5908-307412F4E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399583F-E7EB-5D85-AF94-609930BD218C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6AA9E08-EDAF-B2E3-6728-2252C4B6ACD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6645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75EA8EA-7902-C274-1033-1630A0F6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48B0DE-ECD0-5C69-34B6-2721241AD38A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92525D6-5FDF-A03F-4BEC-2C09D351A9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03573FC-BBE1-E452-B0CF-F9235A90CE7A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862EA62-F627-DC84-6A3B-1EA8338D5E1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460A8-3154-FCF9-7654-E5D7060D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86883-39E0-4C9B-EA45-E5B6D15759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6906807" y="705192"/>
            <a:ext cx="4817400" cy="13895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36571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F96D37-842F-5024-0CC0-8E31B2B80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009AF0-AE46-0103-E0EB-ADBB95CE4112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6E8F6B1-029C-70CC-BDB6-92A3852E3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16A92E9-1322-D1EC-7D9C-17DC9E5C2594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3CD1E9B-9E03-D348-3508-68331D0C884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32020-E559-E36E-0A2A-2B3D846694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204441-19F2-4354-E74E-827EBB2587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6906807" y="705192"/>
            <a:ext cx="4817400" cy="13895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244163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13B23F5-E8F9-6A88-5865-6CA9256B0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179C24-EF02-A0BE-20BD-2B875F87AEB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7467FA8-A128-1AAC-8976-977BC92E11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3F5966D-5DC6-BC49-A909-FD8A6B65C50B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AE89022-78F9-178C-656D-E773E929E97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D41BD-0AD9-C8E5-14C0-7E8C19AB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F7CD6-D4D3-94B5-C38B-29D28A158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6906807" y="705192"/>
            <a:ext cx="4817400" cy="13895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52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F3FE3469-F5E6-BDF7-C427-C2A1BAC7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C0A2A384-75F8-639A-22B8-1B8F920C3F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156E641-FBD4-8915-ADF1-E0AD6C2D0F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45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D3C9058E-859D-7D48-07D6-0C649CFEB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D6D091A2-E6F3-408D-4B1C-38E735137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8C78BD09-D9B6-FEB4-8F83-7C90A763102B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arrays and linear algebra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Pandas 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Plotting and visualisation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>
            <a:extLst>
              <a:ext uri="{FF2B5EF4-FFF2-40B4-BE49-F238E27FC236}">
                <a16:creationId xmlns:a16="http://schemas.microsoft.com/office/drawing/2014/main" id="{3E87FE0C-E1E5-ACFE-8AA0-52FA32D8A91E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0500" y="2015426"/>
            <a:ext cx="962250" cy="9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r Francesco Turci - Our People">
            <a:extLst>
              <a:ext uri="{FF2B5EF4-FFF2-40B4-BE49-F238E27FC236}">
                <a16:creationId xmlns:a16="http://schemas.microsoft.com/office/drawing/2014/main" id="{B5444025-E6B7-E0EA-C9D9-C12DAB923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8" t="11111" r="6770" b="14362"/>
          <a:stretch>
            <a:fillRect/>
          </a:stretch>
        </p:blipFill>
        <p:spPr bwMode="auto">
          <a:xfrm>
            <a:off x="10139000" y="2015362"/>
            <a:ext cx="962250" cy="9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A46BA-D79A-CAB6-2A11-9E313D4FF7DE}"/>
              </a:ext>
            </a:extLst>
          </p:cNvPr>
          <p:cNvSpPr txBox="1"/>
          <p:nvPr/>
        </p:nvSpPr>
        <p:spPr>
          <a:xfrm>
            <a:off x="7098537" y="3500091"/>
            <a:ext cx="4057586" cy="9541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u="sng" dirty="0"/>
              <a:t>Contact Details:</a:t>
            </a:r>
          </a:p>
          <a:p>
            <a:endParaRPr lang="en-GB" u="sng" dirty="0"/>
          </a:p>
          <a:p>
            <a:r>
              <a:rPr lang="en-GB" dirty="0"/>
              <a:t>Email: </a:t>
            </a:r>
            <a:r>
              <a:rPr lang="en-GB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Thomas.Maullin-Sapey@Bristol.ac.uk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/>
              <a:t>Office Hours: Weds 2-4pm, Room 1.84 Fry</a:t>
            </a: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DA2B772-E7A1-C7B2-1359-EA6864565C8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3988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B00F409-C89C-AFDB-7447-D51321CCE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18103F-1B88-3FB0-A6C8-3CAF1D5A2AF1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1B66AF3-740C-197C-102A-6394A8D25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422B182-A459-EC33-A865-F446A4CC8149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D2A5476-77EE-8AB4-D952-8CBB090850F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4D9E9-FC6E-3A4E-6261-AB5A58B5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0AC47-D356-6EDF-6BA6-D4450E3C54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6906807" y="1047750"/>
            <a:ext cx="4817400" cy="10469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4551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9FB2BB5-2BC3-004D-0FB3-9FBDD858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25EEA4-DAFD-B7BE-5B22-B72868C42F4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4AF73E6-2E21-FDA8-E918-1E39F5C04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6CBA81E-2F53-C867-FCF6-FBE47E03E231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AD18D-49F8-68E7-EC71-5245F05F18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6B34C1D-8143-0FAD-8EF1-A1A5A2E4739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135B-1F43-1D0C-8BA1-049D9CC8A4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6906807" y="1009650"/>
            <a:ext cx="4817400" cy="10850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39783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1F9A137-F13F-FE26-DA75-228F617BC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D68CE-D453-5CA6-6899-DDF87881EA69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D7E5678-EDB6-9853-03D5-D5DC1FB9A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54C188D-58B0-79FE-7B65-8A59716425B9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54D21-BAD8-3D82-AF25-75AD6FE3D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E9BD55C-DBCC-256D-C1A5-0D266594DC0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8B1FE-8A0A-47FF-7BC6-3161FB39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6906807" y="1502228"/>
            <a:ext cx="4817400" cy="5924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9954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15B716C-0C20-C954-A821-E824E7AE1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B8AC6A-6659-D1C8-9FB6-9089015DE6F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D2BDFDA-C334-182E-15B9-3BAB876A90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3F43EF9-04C3-0926-FD50-C6E259BCE07D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2F086-66B9-4C8D-9E67-AA9B8F6B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9E01817-3D05-CB3F-927F-986DD44CA5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C77FF-B643-B62E-E337-17DA33E708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6906807" y="1601840"/>
            <a:ext cx="4817400" cy="4928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5854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4190BCA-4BCF-4C4A-C38A-79543B466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183BFE-C7A6-414C-5A8B-A26F9AD1D9A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0E2323A-F570-7F7C-7378-0B8B6D356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A635518-D434-9A40-DA6E-366DE47DD7AF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4FB0F-06CD-5E61-0902-FFA88E22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B91FCBC-0D98-D1C3-E8D8-D4EBFFF4475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2A4D7-DADE-7331-1B51-3B30D2C2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6906807" y="1601840"/>
            <a:ext cx="4817400" cy="4928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99263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69376A3-4C82-EA1C-B4DB-BDABC0C3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8DE8AA-F34E-909C-E9BD-E835D24B701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1DFB07E-06EB-0350-4EEB-9B0053809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199EC85-36A9-CF28-D7CA-15954EDFA4E7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A78B9-022B-D1D1-4FE7-B7B03C86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119AB32-4986-C708-480F-C7D1B2899EA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37484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B1E2C01-B84D-2F05-DA25-6DA09DF5C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60C05B-E187-C722-7175-2D4B655B3B2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8666BCD-7D59-B8E4-B774-30356D528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3E2F812-B966-C37B-6123-13ECEAAFD3C3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890DB-1A0C-B297-DB13-FF3E24BFE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096B03-E8A6-3598-0CFC-80514EB195A9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2421B9-0CF7-5ED4-1C79-1AFEF4B9B79F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F9ED08-BF45-5D33-BAC6-545620A8E0BD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A21414-077B-5D56-00E7-D3F58F70992D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0DB4D-8B12-0AD9-8E8E-B79DFB40A54F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2AF72F-6327-6C15-4FF0-D1CEB4ED6667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49EA0BC-C2B9-15BE-FE5D-B9FE9C385DB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4764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46B0732-F9B0-F941-CEEA-B302492E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5EA6D8-7816-8EA2-FE7F-020C8775C46D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54B3BE8-8A45-E0F1-4209-C74681326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685982D-A144-BA27-C89E-AD7685ED3B66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F4C7B-7F04-8B31-ABA7-F984A4EE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26DFCC-4925-F03B-926C-72AEAA4FEC5D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57789DA-479F-B4C9-F237-1F56099A098B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A481A2-B22D-1AEE-367B-1CDE5918A472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0F7761-8AC0-07F1-9FFF-AD1BB1FEBF53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430BA2-5D54-47D0-6391-AF0055AE17A9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4B9B2D-04F4-32C5-6F3F-F6880B07870A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1DFA9F5-69E7-7485-D7D1-9ED7E575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9ACB890-05CE-163E-87BD-75694E271F1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1345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5836463-3479-F237-91EA-C4A3F050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866EE8-5AF6-0767-BD12-EC1391B00B43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F103143-242F-C1E0-EAC6-2BF6A3A8D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FFAF25-7322-0BA1-065C-9E259C33572A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7F797-94A8-0199-6588-F1AFB4587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6DC015-56B4-32DB-499B-1AF881973676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A5BE21-CC5B-15E9-4610-1A7C5F850320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B0DFFD-8AD9-F14D-6FF7-42B970082A37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B51F17-DAC1-54DC-5A7A-9AF7FBEF1CCA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61212-0431-54D7-E18C-2F579F7EE2DB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E660E3-03F8-0AA0-5660-6A39A4B2F817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AB020178-EF10-C69B-ABB2-498BEBE4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496557-15EA-8F84-293B-AFEAC362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9CF5019-0BEE-1F43-A41E-6A8365EA1C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1999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F2AF5E6-EE77-4E13-FF69-DABD79A1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0F9115-E34C-92F8-7F97-1321AA9F0092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0C9F89B-ADE9-5668-8827-C357266AE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BB6CDB5-9B56-9432-ED9A-2FD1CA6EF4D6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D5191-CBD8-E334-3685-550ABD59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8368F9-C3DB-0427-92C9-D684167CCC2E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C17E7F-9912-113C-D77A-3D65773629D8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9A8463-CDC8-3B95-2C46-18304F885A69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206191-FFB2-B66B-EFF6-2F33C27AE354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C02F51-231A-0E4D-D22B-20422ED6AA71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1FCF4F-C495-F08C-8EB7-AFDAED5262DA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69E796B-CE82-2486-DB55-9EF92BCB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7524225-C195-5257-2A11-78068D46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C10C4C6-3B47-DC69-D72B-914C6FB56A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910DBC-5C08-06E9-9CA0-94B8063F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9D1286E-BC78-3F62-9169-5679F9E2109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8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E2B86C23-CA7B-0C69-67BB-449D78FE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50420094-8693-6699-B280-E5B676BC8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666DDD8C-0CC3-5ECE-ED95-951E682484A5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arrays and linear algebra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Pandas 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Plotting and visualisation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>
            <a:extLst>
              <a:ext uri="{FF2B5EF4-FFF2-40B4-BE49-F238E27FC236}">
                <a16:creationId xmlns:a16="http://schemas.microsoft.com/office/drawing/2014/main" id="{A214F940-1804-6423-6539-36959C638E51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0500" y="2015426"/>
            <a:ext cx="962250" cy="9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4B785-D70D-8DE2-87A7-2796E9349E36}"/>
              </a:ext>
            </a:extLst>
          </p:cNvPr>
          <p:cNvSpPr txBox="1"/>
          <p:nvPr/>
        </p:nvSpPr>
        <p:spPr>
          <a:xfrm>
            <a:off x="7098537" y="4659168"/>
            <a:ext cx="4057586" cy="73866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u="sng" dirty="0"/>
              <a:t>Contact Details:</a:t>
            </a:r>
          </a:p>
          <a:p>
            <a:r>
              <a:rPr lang="en-GB" u="sng" dirty="0"/>
              <a:t> </a:t>
            </a:r>
          </a:p>
          <a:p>
            <a:r>
              <a:rPr lang="en-GB" dirty="0"/>
              <a:t>Email: </a:t>
            </a:r>
            <a:r>
              <a:rPr lang="en-GB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ft14968@Bristol.ac.uk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Dr Francesco Turci - Our People">
            <a:extLst>
              <a:ext uri="{FF2B5EF4-FFF2-40B4-BE49-F238E27FC236}">
                <a16:creationId xmlns:a16="http://schemas.microsoft.com/office/drawing/2014/main" id="{D501F409-0002-0A19-E448-93E6950FA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8" t="11111" r="6770" b="14362"/>
          <a:stretch>
            <a:fillRect/>
          </a:stretch>
        </p:blipFill>
        <p:spPr bwMode="auto">
          <a:xfrm>
            <a:off x="10139000" y="2015362"/>
            <a:ext cx="962250" cy="9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D6C6A-3C93-D8A7-35CC-0DC4163BFA07}"/>
              </a:ext>
            </a:extLst>
          </p:cNvPr>
          <p:cNvSpPr txBox="1"/>
          <p:nvPr/>
        </p:nvSpPr>
        <p:spPr>
          <a:xfrm>
            <a:off x="7098537" y="3500091"/>
            <a:ext cx="4057586" cy="9541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u="sng" dirty="0"/>
              <a:t>Contact Details:</a:t>
            </a:r>
          </a:p>
          <a:p>
            <a:endParaRPr lang="en-GB" u="sng" dirty="0"/>
          </a:p>
          <a:p>
            <a:r>
              <a:rPr lang="en-GB" dirty="0"/>
              <a:t>Email: </a:t>
            </a:r>
            <a:r>
              <a:rPr lang="en-GB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Thomas.Maullin-Sapey@Bristol.ac.uk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/>
              <a:t>Office Hours: Weds 2-4pm, Room 1.84 Fry</a:t>
            </a: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E3B528AC-718A-B5E4-8F48-94E0CBA8674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0220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B1E1913-5989-4ABD-B12D-A34A41421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CB615D-4C7A-BB9E-3A09-680089E298A6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2984FE6-76AC-1419-DD45-17C60DF1AE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B318614-1769-BB37-7F92-20193CFC1388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E289F-B649-E378-65F5-1461EC95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C3605C-D309-E29A-7FEA-736D156EB977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672DE-7A9E-B258-7204-8564C8A062B0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A9997B-15CB-2ECA-1859-23F20F6BF4D2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33A8F2-2154-3806-529E-C4DA90B7C973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3ECD91-7417-5B99-EC94-FFA98CC103BC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63F222-D501-1ED4-F90E-028EA253075B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84F6185-218F-938B-F15B-D432C1D3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1121DF4-0603-300A-F47F-5DECC7BE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7E978A-5C3F-8C4C-12C2-6B3EF7FA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CE8A27-64B1-CEE8-A90D-7C7C4A368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E95626-0BD6-F252-7C2C-2139A6F5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FACD1A0-BD0D-2367-EDC7-4EFCD50B282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3022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6E37E0E-6261-328F-AD47-A4AAAD153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2263E2-3CB5-E3F5-BDEA-F5DBE31612D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3D32A2-0C75-ECC2-9F42-7A9BB1B20E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ED9853-81AF-7962-118D-B575150172BB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EE1EC-FE15-171E-5BB2-885D37CC9C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D309DA-1CF3-00DB-FD0C-9D7F194D27B0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DDF3B0-F7EE-292A-7FD0-EB0B90BE0E3C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E101E9-FDB3-3D7C-4775-8A6E2B9FA20C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150311-0456-D61F-9443-C4A8357731B4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B852EC-9913-A48C-8EAB-8C4D521A02FE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275FB0-C04B-96B3-8FEA-B6A1F5AA648C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AAC85CB4-B8C2-65D8-82DD-31AAFED2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D51B54-FF4D-ED0D-D240-B634FEFC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EFCB8F-3B58-1169-7C62-0E2D3392F5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887B6B5-EC59-A01C-AC1E-7CF41451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8EE3B36-1F9C-EB41-802E-8E1E9D42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7340834-765F-E93D-8EDE-57B82BAA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3278102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36CFD14-C69B-3B38-20D0-66F47F2A1BD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43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EDD6630-2E9A-E484-A44C-03B9882AD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024BD4-39E6-F59E-FEA6-5B126AF4ED9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B44A377-FF0A-DBB9-3569-3A1C1B56CA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8C28C2F-9064-B454-2DF6-83C7B8B67535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7EE3E-C424-7608-206A-41EEA74D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7E2E62-B448-A096-E7FB-074F45C83C0D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998C1A-9FD9-A007-3DC3-67EAD40C676B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E83DBC-4D82-7B91-A817-B6B851A45026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BE65F2-3192-4C39-800E-1E18ACF5EAC8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25D336-E385-9D85-48CF-987A5B521365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063198-E573-72A9-E578-FEE359D581D7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F74F042-C386-E07E-E550-B9DB3D1FF0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3A9E2EA-F9A3-4BEA-CABF-011B7F432F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3145D0-9BCB-AFA0-F69A-2DB429D22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D1B612-7F34-0181-D688-69458542D1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B77C64-A30C-0992-AAF5-69715BAFE3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390C8BA-F7EF-0D4B-BBD5-AD5FA51C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A92A1C9-9DE5-FD46-0219-DBB761D9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10585601" y="3278101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DE9BA66-5D4F-26FF-7F95-62A291EFB54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1055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C5A82DE-33A6-A170-3C09-5609B0873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5BFEA8-5300-D90E-3FA7-B4D156AD0C8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5936115-7ADB-6EB9-AB10-963D35A53D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76C2B7-48BF-9D6F-B46C-72DA5F9490E9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AE825-CDC4-45D4-44E2-F1314213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B7CB62-3D4A-498E-5514-F658636B627D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25CE4C-47AA-8254-CEC9-5D092971B38F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9F9E32-FEBB-D220-907A-D4964412AECA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33384E-8334-8A5E-2820-F0D3461D43EB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91AD-A9A1-9E8A-402F-A1F7E941A77A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B0FFF8-B8A5-B62B-8B4F-3CFF1842F650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534659D-77CC-A36C-847E-689A4FA6FB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64F37AE-DB7F-32AA-B7E4-01784D19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9335664-AC53-7503-BBA2-B26B1D46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84C98B4-D10B-14AB-81EC-72BD7C34D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FDFAAA2-5E1E-D242-880A-00B86121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D8E6B7E-20A7-2951-C7D4-381D2EF5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873219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A5CBF7F-FD19-249B-F768-78E67FF029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D804310-B78E-8715-4CD8-923032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10585601" y="3278101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9D6D877-46C2-2CDC-CE9E-1A108B923B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3713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91BE679-A2ED-34E0-5C72-EBED4203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EA04F3-97AA-E9F7-BFEA-B0711F3D6D45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9626FB2-5FF7-944C-156C-DBF5A60F1B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74B863B-934D-0CBA-EF64-B906A82B32CE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A55D4-481C-8583-BA2B-0CA0A2668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F1821F-7429-8F11-1673-AA2FBC8605A1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8A791D-A531-53DA-7614-21405F2861F5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A29DB21-75B2-4043-9C6F-8EC8744207B0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579A51-21C9-6040-0A95-95FF5379681D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774379-729E-B5DB-FE7F-FC7E5664C5E1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0DE80-3DB5-285F-5BCB-23C51145C397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072A1CF3-169D-6534-5FEB-536D2FC93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7DA3A9F-A37B-F45B-5D60-B9C09BD364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A8B32E-10E4-EDA3-23E6-FE0D6719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7088D50-4EB2-09A4-8AF6-94F4C54F24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579875-9F2F-998F-40E2-5D3BFFFA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3A364E5-B0CA-615D-8646-88DBD997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873219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CC5748-6A30-D55E-9E6C-F5E6BFC8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DC9F0A-3331-B6E5-3524-C9678E8229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8915312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774347E-F284-7BF5-9CE2-41F94C56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10585601" y="3278101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32E6D9C-EBFF-404E-5E49-EF14E66F108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1169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071BCF-0E90-7B64-33D7-7F7658485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C11128-6E1D-DE13-E37F-0C5A09C3C56E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35D7BB-8231-D34C-9026-EB858B27F1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7DF2501-7708-1C1C-F6F2-8FF7C9925B93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1ACD2-E81C-5FD5-D946-05DB8F1D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4A0009-60B1-88EC-7044-B725A712409A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52CE4E-F09E-6BF2-98FA-69AB5408F1FA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DAA86-FB49-E247-8FC2-8D34AD0F02B7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1957D8-DB25-BB38-89CB-1B7FB088C219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AD518B-C888-07CF-1F4D-AF5E0742DE0C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33D596-4267-9EB7-1D45-2F668097AEF1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A56D0961-B08F-C1B5-B7AB-562AA8F5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B6CAFD3-BCB5-525F-08A8-D50B8608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BD0E143-E256-26A3-A147-800CEC44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FD44B0-E075-CEBD-BC2C-627477A1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8AB9455-CE47-EBEB-2F50-42F9FFC7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D008EA9-C45A-6A87-1A52-E03DF003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873219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0158497-ACE6-D1A2-5D0A-3D13EBD38E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B29ED3F-5493-F539-0665-3D5FDD83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8915312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B8B800C-24F0-73B1-85A4-79972AC037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41127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4C19B9-9CB5-00BB-DA76-FC3D47E9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10585601" y="3278101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C1CB6B5-DCBF-8ED3-9C26-6515316E503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6172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34CAC60-6303-BDC6-0EF3-C4316877B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587FC1-C348-63A3-DA34-1F4A2179E470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DEFAAC4-9636-CD9E-FD38-040AB3FA6C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FD373EF-E679-911F-FFF4-93BCAA02D7E9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E5D16-95CB-1CF0-ADC1-4EAD541CC5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A51137-6123-112A-5458-B8EE191AEB3D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BFDD46-B15E-1533-05DF-CF1DC7842868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73ADF4-4AF1-6824-9A80-DE1850FB631C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3A2214A-2271-C08F-55BC-40F68C9ED1B6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03FEC2-87F9-940F-B868-1E89456F737E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36B0E3-0725-E782-1C90-2AC4A28AAAB7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5571F98-4FAC-E6F5-DE35-909A94796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F78ACB-5683-54A7-5F4A-86F9925C3B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C52974-5B58-9EA9-6D96-84546E630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129A113-1E03-7300-0F07-DC2D8906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7AD828A-A72D-1BCC-718E-19A805F25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4DB38A4-3E10-5EFC-541A-537921C064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873219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77C07E3-7E22-7C74-115B-1F4BB97677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74BF293-E054-E4DB-88A8-B51CB014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8915312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9B5346D-CBA9-614D-B3CB-2E332DA3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7228208" y="4444669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B76F869-8CB8-F0CB-DCB7-17D2F668B6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41127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B9627E1-3109-760C-8128-1476342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10585601" y="3278101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1BBC1D0-B8A4-2C7E-1502-15C18A68836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5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C24F521-13FF-A4D9-6C41-D3102BB6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14AB6-42DE-6960-A3D1-DBC0E6D18D9D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32E7F3-51EB-00A6-CE28-3495B5488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5D41246-9243-ED73-A1E8-55DE20629B31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5636C-4BB5-6A26-33F5-74803572D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280F6-5C2F-7CF8-3720-1AB967BAA174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F51EB8-CE75-FAAF-121C-BB848D841AAF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94CE89-2857-C334-EC3D-2E5D4A28835D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2CFDEE-74F6-194E-2206-F3961634C57B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DDDE8E-03BF-F0FE-D7B0-CFDE01797FEA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EF730D-9CB9-434F-3ACD-FAC79E83EA84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D469452-A2A9-C0B3-9819-824AD876D4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580FA09-3F2F-C8E3-AE7C-2D97CA1D3D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F3BC7E8-DE38-6005-DA84-71C9E90D8B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1D0918A-9A6A-B275-6A2F-049F3279CC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566913-62EC-418F-4104-F4B06179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7813805-346B-2203-9285-472D38DF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873219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F9575AB-124C-2DAE-FE84-FFAADF54AD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FFE25E-A0C1-450A-12BD-E50A42D4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4440484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FE2BCCB-1CB3-974B-6AF1-154582EBC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8915312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E5C6404-975F-1B1E-86EC-CE380170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7228208" y="4444669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1E4728C-1AB6-1A0C-4D12-464060CD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41127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28BB8F9-4C20-06A1-76CC-AEE7369B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10585601" y="3278101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AA1ADAB-19E1-3E09-1913-2F9A38E3488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5842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AE88F92-61F3-C691-18E5-E900E71D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19FB25-A6CE-DF5A-5F55-4C1A6F7FA0B7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2B4148C-0F68-E808-892B-9BC6D3A25A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03F6505-DE60-B54B-360C-7A938D589C0D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853F9-8BA7-59FF-D2F9-BD6FDAAF50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14643A-71C3-6E56-784A-9DC83AFC3ECD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A8B642-A324-4750-915C-2E3FFA30D94F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06C867-5B96-D661-B061-7A38050236D1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8AC8C7-6B74-6E02-C39C-F68161E1B97B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D6D201-4558-82C4-F21E-1DC7CE4A14B0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BA1A5E-D622-8339-03E7-35206FF983A3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8661E16-4798-51BA-9373-D06168E2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A2DAC8-0A9B-41BA-A689-C3EBDD93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2A0D89-4843-D36C-BFE1-9DF369ABF8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6A8BD80-674B-7D9E-2EDB-42AA404F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5A8FFC-4EF5-F976-E88C-2E55E284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77178F-7F69-42B3-9976-8F2F6FBD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873219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F04694-023F-8662-9416-DAF915EFAF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C4F77B8-1B67-1D18-751D-A80319E1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4440484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8A1916C-3E06-6572-C967-F918818A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35203" y="4440484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944D468-A4C1-6B9C-6FCE-F5772514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8915312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CA26EC-F655-536D-2013-DA6BD3EF87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7228208" y="4444669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AE4B7D6-857C-F0BB-3556-0A65AE547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41127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A0192F6-E7F1-A23A-9363-81070353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10585601" y="3278101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2E6B401-2046-C9BC-5A6F-67D0587A761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47836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E82D4B0-3E75-C081-CDFA-0F4F7981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0EA3EC-B90D-CAD7-7712-347AD541619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F244A7A-0E4F-481D-498C-BEC1905614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EAC678B-C1D7-BE29-F712-182EA17F06A3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E08F1-7C1B-88CE-BD7F-390545E1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CBB711-0C2A-D0F7-CE2C-22A988FD3528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EC1EBC-8F1E-2068-A9F3-05057CACCF78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EE2555-0EE8-CE3C-648F-A3EFE5CB4C32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7FCA84-64D8-86B2-B05F-D67C5A65F094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34030A-919E-634C-7F73-68B54637EAB3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D28D4F-FDAA-D114-9800-557CB5ABC22F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D2231CE-0005-2BB0-CD54-88565D4C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ABC08A-200D-ED81-5634-78D56544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5D6FE2-0DC3-7F0E-D8ED-50F6DA2BF3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102B75E-E44C-7458-3C0F-3BDAD906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D1B01B8-A10E-B923-B148-89872E74BE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6C705A-5361-8EDB-0335-FCEBE8AAA6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873219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0136B9-AEE4-F81E-1E81-A251AD70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20B8CF7-5921-E62F-AEEA-FCF70942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4440484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0447CC2-4F4C-ECC6-22BC-93F76AF8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35203" y="4440484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11CE2B3-710E-02D2-E102-201D864282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8915312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0F369E-9BE9-8FAA-1E6B-107457DE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7228208" y="4444669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2AE47E-2927-51E5-1A2D-4C0E8A592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7228207" y="5096652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9F5AD34-770C-690D-3538-EA99B7D4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41127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BCE1038-E121-12D9-ED05-CFCBC9E8E6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10585601" y="3278101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FAD246A-C54B-8719-AB93-82A5D9B649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671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BDBCE5DB-7E98-C976-8236-1695F41B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DD42665C-C594-AC8C-A227-38F568D2BF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3FF80372-67F6-83E4-3618-C0ECAEA5278F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arrays and linear algebra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Pandas 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Plotting and visualisation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Classes: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>
            <a:extLst>
              <a:ext uri="{FF2B5EF4-FFF2-40B4-BE49-F238E27FC236}">
                <a16:creationId xmlns:a16="http://schemas.microsoft.com/office/drawing/2014/main" id="{FBF513FE-697B-05F1-8869-CE9BFCD990A5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0500" y="2015426"/>
            <a:ext cx="962250" cy="9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B01D8-CD88-16CA-5DCB-CD892E3A743E}"/>
              </a:ext>
            </a:extLst>
          </p:cNvPr>
          <p:cNvSpPr txBox="1"/>
          <p:nvPr/>
        </p:nvSpPr>
        <p:spPr>
          <a:xfrm>
            <a:off x="7098537" y="4659168"/>
            <a:ext cx="4057586" cy="73866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u="sng" dirty="0"/>
              <a:t>Contact Details:</a:t>
            </a:r>
          </a:p>
          <a:p>
            <a:r>
              <a:rPr lang="en-GB" u="sng" dirty="0"/>
              <a:t> </a:t>
            </a:r>
          </a:p>
          <a:p>
            <a:r>
              <a:rPr lang="en-GB" dirty="0"/>
              <a:t>Email: </a:t>
            </a:r>
            <a:r>
              <a:rPr lang="en-GB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ft14968@Bristol.ac.uk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Dr Francesco Turci - Our People">
            <a:extLst>
              <a:ext uri="{FF2B5EF4-FFF2-40B4-BE49-F238E27FC236}">
                <a16:creationId xmlns:a16="http://schemas.microsoft.com/office/drawing/2014/main" id="{28401D92-C44B-A6EB-4212-C7E7225D1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8" t="11111" r="6770" b="14362"/>
          <a:stretch>
            <a:fillRect/>
          </a:stretch>
        </p:blipFill>
        <p:spPr bwMode="auto">
          <a:xfrm>
            <a:off x="10139000" y="2015362"/>
            <a:ext cx="962250" cy="9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71A1B7-C95E-0814-F27A-2D225A593418}"/>
              </a:ext>
            </a:extLst>
          </p:cNvPr>
          <p:cNvSpPr txBox="1"/>
          <p:nvPr/>
        </p:nvSpPr>
        <p:spPr>
          <a:xfrm>
            <a:off x="7098537" y="3500091"/>
            <a:ext cx="4057586" cy="9541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u="sng" dirty="0"/>
              <a:t>Contact Details:</a:t>
            </a:r>
          </a:p>
          <a:p>
            <a:endParaRPr lang="en-GB" u="sng" dirty="0"/>
          </a:p>
          <a:p>
            <a:r>
              <a:rPr lang="en-GB" dirty="0"/>
              <a:t>Email: </a:t>
            </a:r>
            <a:r>
              <a:rPr lang="en-GB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Thomas.Maullin-Sapey@Bristol.ac.uk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/>
              <a:t>Office Hours: Weds 2-4pm, Room 1.84 Fry</a:t>
            </a: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7F9358F-0BDF-7129-AD07-5AD1ADA959D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70474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55C002B-0A91-502B-ED4F-069DADA04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A78AB5-A383-53DF-4D87-AF5C21D3343A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A7A93C9-7CA7-A316-EF60-1850B6E9F0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7DC2CFF-DE2B-623E-4DFD-538B19A04F34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961F-3339-2DC6-A683-38684D75F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B6F2A2-6E3C-7039-39DA-3BEBB134E8A6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B3E7AA-7167-2C60-D3F5-0F6902A9A338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F2BD7A-C8D1-A0B8-33B2-DE08BB4BF65A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733345-C2BE-3123-BE84-14DB78053199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DB0B72-5108-07BF-BF4E-122E29AB9756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7CB4F6-E228-2B03-4B55-E502498FAB0F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64D8BAE7-7E22-4C6E-6324-60BABA80E6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7DADB4-273A-2B9E-41C1-09ECDD4B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F02736-ECA4-6CF8-4398-4B554E22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B7D1D41-F20D-4686-E2FE-40D34259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8F8B10-00E6-F136-DC55-9628F786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54037C9-4BC3-421E-CA82-7AC9FB3A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873219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CB6E49-52CF-7B94-1468-B25A952E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B8CBCBC-B834-20F5-9C61-9FB0876EF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4440484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9261838-55EA-E409-33B3-B9AC2511DB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35203" y="4440484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102246E-1A9B-696C-3A16-06E84E9963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8915312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58DD73A-2258-3A9B-8D5F-95FF4E93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7228208" y="4444669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53F2383-C9DE-4F10-C5B3-A5983A27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7228207" y="5096652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E5EFC92-FEFA-302A-5AB9-A2572DF6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8894992" y="509665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E6C26E1-DD4B-680F-5654-89E386C4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41127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DC82028-E6B1-4657-ACEC-B0CF5C99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10585601" y="3278101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7D7C3D8-00AD-1041-5558-1E24EDF2684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84595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3B40B85-9D05-FEDB-F867-B8AD4A6FC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37C1A3-F0AE-5C03-36F1-056C606F95B7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E7ED935-2B48-5564-0F0C-15F1AAAC35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835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Booleans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38BB070-0687-0D2B-EDD7-57326ADFD86E}"/>
              </a:ext>
            </a:extLst>
          </p:cNvPr>
          <p:cNvSpPr txBox="1"/>
          <p:nvPr/>
        </p:nvSpPr>
        <p:spPr>
          <a:xfrm>
            <a:off x="938957" y="1432603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 variable that can be either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GB" sz="16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 represent logical statements.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instance, we might think of: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is black”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representing the sentence </a:t>
            </a:r>
            <a: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“The cat has four legs”</a:t>
            </a:r>
            <a:br>
              <a:rPr lang="en-GB" sz="16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use logical operators to combine Boolean statements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cat_is_black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cat_has_four_legs</a:t>
            </a:r>
            <a:r>
              <a:rPr lang="en-GB" sz="1600" dirty="0">
                <a:solidFill>
                  <a:srgbClr val="3F3F3F"/>
                </a:solidFill>
                <a:latin typeface="Aptos Mono" panose="020F0502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the sentence “The cat is black and has four legs”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25AC2-E26F-A2A5-3F1E-07DD00B3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00" t="52891" r="51429" b="32483"/>
          <a:stretch>
            <a:fillRect/>
          </a:stretch>
        </p:blipFill>
        <p:spPr>
          <a:xfrm>
            <a:off x="6906807" y="685800"/>
            <a:ext cx="4925964" cy="1450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F1E0B5-08BD-0E1C-DAF4-EE54FF97946F}"/>
              </a:ext>
            </a:extLst>
          </p:cNvPr>
          <p:cNvCxnSpPr>
            <a:cxnSpLocks/>
          </p:cNvCxnSpPr>
          <p:nvPr/>
        </p:nvCxnSpPr>
        <p:spPr>
          <a:xfrm>
            <a:off x="6906807" y="3175000"/>
            <a:ext cx="4662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45817A-26FB-C5F8-A670-915F84153489}"/>
              </a:ext>
            </a:extLst>
          </p:cNvPr>
          <p:cNvCxnSpPr>
            <a:cxnSpLocks/>
          </p:cNvCxnSpPr>
          <p:nvPr/>
        </p:nvCxnSpPr>
        <p:spPr>
          <a:xfrm>
            <a:off x="6906807" y="3733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80203B-A2B5-DA26-D612-16DCAD3C1FD9}"/>
              </a:ext>
            </a:extLst>
          </p:cNvPr>
          <p:cNvCxnSpPr>
            <a:cxnSpLocks/>
          </p:cNvCxnSpPr>
          <p:nvPr/>
        </p:nvCxnSpPr>
        <p:spPr>
          <a:xfrm>
            <a:off x="6906807" y="43053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7FAC2E-3DDC-C580-900A-198CF29D96F6}"/>
              </a:ext>
            </a:extLst>
          </p:cNvPr>
          <p:cNvCxnSpPr>
            <a:cxnSpLocks/>
          </p:cNvCxnSpPr>
          <p:nvPr/>
        </p:nvCxnSpPr>
        <p:spPr>
          <a:xfrm>
            <a:off x="6906807" y="4876800"/>
            <a:ext cx="466289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A12634-10AA-119A-E264-1F1238C825E6}"/>
              </a:ext>
            </a:extLst>
          </p:cNvPr>
          <p:cNvCxnSpPr/>
          <p:nvPr/>
        </p:nvCxnSpPr>
        <p:spPr>
          <a:xfrm>
            <a:off x="8394700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CEF4B6-ADD9-A8BD-5B94-04F39764EA82}"/>
              </a:ext>
            </a:extLst>
          </p:cNvPr>
          <p:cNvCxnSpPr/>
          <p:nvPr/>
        </p:nvCxnSpPr>
        <p:spPr>
          <a:xfrm>
            <a:off x="10025388" y="2569633"/>
            <a:ext cx="0" cy="298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36AC5DC-0B44-AA24-04FA-49EC5095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7" t="52891" r="68928" b="43783"/>
          <a:stretch>
            <a:fillRect/>
          </a:stretch>
        </p:blipFill>
        <p:spPr>
          <a:xfrm>
            <a:off x="7106025" y="2758884"/>
            <a:ext cx="1076209" cy="236497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090AD2A-C003-EBF6-ACDD-457559F314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8506377" y="2755863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AACB491-51AD-3814-51A7-0E61A500A4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4" t="63505" r="62967" b="33213"/>
          <a:stretch>
            <a:fillRect/>
          </a:stretch>
        </p:blipFill>
        <p:spPr>
          <a:xfrm>
            <a:off x="10169360" y="2616868"/>
            <a:ext cx="1377568" cy="2333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7578C7D-E20C-A41B-3B68-D3AD1258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9" t="56630" r="66335" b="40232"/>
          <a:stretch>
            <a:fillRect/>
          </a:stretch>
        </p:blipFill>
        <p:spPr>
          <a:xfrm>
            <a:off x="10146588" y="2875047"/>
            <a:ext cx="1423112" cy="223103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B9A652-16C7-E7B9-AF8E-F40E8EBA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1DDF5D-C1E8-8E71-F3E2-F3A3604D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7283024" y="3873219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96EBE90-977B-7538-E170-119D9FF4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3278102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C479D64-D184-8B8F-1416-6D48E048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8963655" y="4440484"/>
            <a:ext cx="592666" cy="330769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41D8ACB-B6C2-D7F2-3D45-D82BB29C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35203" y="4440484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4510EE-9239-7795-2EA5-3A861364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8915312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2044DD6-D488-CAFE-8A41-60061C5C0E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7228208" y="4444669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ADE2F7F-B1BD-F6AE-4F05-786291AE38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7228207" y="5096652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69CDDD-2FC5-7F82-E2D2-463EC7D6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8894992" y="509665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1FFF310-CA24-2DCC-1BD0-D7A45F9B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41127" y="3849601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BFF41B6-BD6E-5BA5-3BC3-788C1FF0D7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4" t="56390" r="61457" b="40276"/>
          <a:stretch>
            <a:fillRect/>
          </a:stretch>
        </p:blipFill>
        <p:spPr>
          <a:xfrm>
            <a:off x="10535203" y="5096650"/>
            <a:ext cx="645881" cy="330769"/>
          </a:xfrm>
          <a:prstGeom prst="rect">
            <a:avLst/>
          </a:prstGeom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6651DF6-01DC-F621-65DE-D154DBCE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90" t="52891" r="64673" b="43775"/>
          <a:stretch>
            <a:fillRect/>
          </a:stretch>
        </p:blipFill>
        <p:spPr>
          <a:xfrm>
            <a:off x="10585601" y="3278101"/>
            <a:ext cx="592666" cy="330769"/>
          </a:xfrm>
          <a:prstGeom prst="rect">
            <a:avLst/>
          </a:prstGeom>
          <a:ln>
            <a:noFill/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4AECBAB-EB9C-A5CA-A8A5-0737BC2D16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49308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424AC64-4D85-89C9-EF96-07707053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F7A6EF-C5DE-E6C5-1AEF-32E3B1D938C3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7DC0CFB-766D-11CC-BA93-34746E6F7A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EDB3DCD-0708-0157-6337-B9927B34F5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4105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4D0CBEF-D9C8-36AB-5987-44E565B5D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461129-CC23-8096-50B3-5DDEC46A7B3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70F7C97-E62A-F8E0-B8B8-F28DEEB338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38C818-5049-5D0E-1517-D9D132D9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F646B00-F0DE-CD2D-84ED-6E2CF528FE7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9E3CF-7D3B-C3AF-6DF5-C34E161D36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7243764" y="619124"/>
            <a:ext cx="4480444" cy="2308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33031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69E23FE-C731-E594-91C1-A48E9FDA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CCA532-41D8-987E-2B1B-A58449D4657E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61791B2-E7C0-B2F1-042E-59BEF3930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3DABBB3-91E8-4DE6-797E-AED87E86CE70}"/>
              </a:ext>
            </a:extLst>
          </p:cNvPr>
          <p:cNvSpPr txBox="1"/>
          <p:nvPr/>
        </p:nvSpPr>
        <p:spPr>
          <a:xfrm>
            <a:off x="938957" y="1446515"/>
            <a:ext cx="81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now seen some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examples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datatypes: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767BC3-9B7E-1F90-FBA6-479C8E2A0A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163E691-D49B-665C-DAAF-B4705E459A3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A7854-30CA-2C3E-59D6-4528CAE22A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7243764" y="619124"/>
            <a:ext cx="4480444" cy="2308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37335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D3CCE4D-23C0-674A-FBF8-DCE9CC143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0CAB98-3E82-8A8C-01D4-0E64346A7A2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64B1C8D-910C-3ACA-8A25-F2410B3B7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4B5DB66-F6C4-F9B0-B72E-5D26B6654EF6}"/>
              </a:ext>
            </a:extLst>
          </p:cNvPr>
          <p:cNvSpPr txBox="1"/>
          <p:nvPr/>
        </p:nvSpPr>
        <p:spPr>
          <a:xfrm>
            <a:off x="938957" y="1446515"/>
            <a:ext cx="81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now seen some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examples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datatypes: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Numeric, strings, and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booleans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F9A5E8-9148-AC00-08D4-59FFC033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633584F-9B9E-6093-166B-D24E99AB41E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FB772-1839-5DB3-E909-81C4083A7D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7243764" y="619124"/>
            <a:ext cx="4480444" cy="2308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01639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A8EC3B4-8E11-6D24-9C49-B2F8EF3E4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D2D8DA-557C-546C-2E44-DF6B348118D8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CDBB30F-5560-B79B-8B8C-3D71833A00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F8C9F64-65BB-0690-67A5-CEC72DA8677F}"/>
              </a:ext>
            </a:extLst>
          </p:cNvPr>
          <p:cNvSpPr txBox="1"/>
          <p:nvPr/>
        </p:nvSpPr>
        <p:spPr>
          <a:xfrm>
            <a:off x="938957" y="1446515"/>
            <a:ext cx="81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now seen some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examples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datatypes: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Numeric, strings, and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booleans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 don’t always have to be this simple!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4E409-1B94-BB05-D5AB-91863904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6A88C5D-6E87-A835-CB71-CABE752F73E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71A68-F6B0-392F-423D-2AFACFB849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7243764" y="619124"/>
            <a:ext cx="4480444" cy="2308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217798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E486B69-7115-5126-BFB4-ABCDD34E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2378BC-F2B9-ED0C-77A1-2F1B12EE1519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FB8B032-1A0D-B622-6644-C197A2470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3CF87D-5006-B516-81CF-2A1A2244BD86}"/>
              </a:ext>
            </a:extLst>
          </p:cNvPr>
          <p:cNvSpPr txBox="1"/>
          <p:nvPr/>
        </p:nvSpPr>
        <p:spPr>
          <a:xfrm>
            <a:off x="938957" y="1446515"/>
            <a:ext cx="81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now seen some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examples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datatypes: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Numeric, strings, and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booleans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 don’t always have to be this simple!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Sometimes we need data types that can hold more complex information.</a:t>
            </a:r>
            <a:br>
              <a:rPr lang="en-GB" sz="18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D0B55B-B64F-2F27-BB2D-C6B29F6A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50EB509-3F0C-6952-5774-001AAADCAF5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6B7CE-061B-CA46-FC5A-727E57C0B1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7243764" y="619124"/>
            <a:ext cx="4480444" cy="2308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18989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E724596-F8F3-F7E3-9138-B486FB5C1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CE2CD1-129C-4A9A-B195-64D5E08F98EC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FCB3882-840F-D4B6-4E8C-365AFDA161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45008F-C15D-6B83-ED9C-881ECEBE9090}"/>
              </a:ext>
            </a:extLst>
          </p:cNvPr>
          <p:cNvSpPr txBox="1"/>
          <p:nvPr/>
        </p:nvSpPr>
        <p:spPr>
          <a:xfrm>
            <a:off x="938957" y="1446515"/>
            <a:ext cx="81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now seen some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examples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datatypes: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Numeric, strings, and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booleans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 don’t always have to be this simple!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Sometimes we need data types that can hold more complex information.</a:t>
            </a:r>
            <a:br>
              <a:rPr lang="en-GB" sz="18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We’ll see more examples throughout the course but for now we’ll provide just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43CBB-A6E0-AE2F-6DA1-6AFFBB90ED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9BEBA3B-855F-0FF8-A2D0-106C0344105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B62ED-03F5-2FE7-A135-3D69CDB7F0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7243764" y="619124"/>
            <a:ext cx="4480444" cy="2308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9239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FEF2E7B-B155-B4FC-0D6D-035FD287C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F9DE46-C4FE-AB7A-EDF0-EB478742195B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2130B7-2420-D093-B362-DAB02734FE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DE99C01-8757-3B74-F381-6F339CF76DA4}"/>
              </a:ext>
            </a:extLst>
          </p:cNvPr>
          <p:cNvSpPr txBox="1"/>
          <p:nvPr/>
        </p:nvSpPr>
        <p:spPr>
          <a:xfrm>
            <a:off x="938957" y="1446515"/>
            <a:ext cx="81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now seen some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examples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datatypes: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Numeric, strings, and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booleans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 don’t always have to be this simple!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Sometimes we need data types that can hold more complex information.</a:t>
            </a:r>
            <a:br>
              <a:rPr lang="en-GB" sz="18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We’ll see more examples throughout the course but for now we’ll provide just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collection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is any in-built data type that can group multiple objects together.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2504D-9F4E-03CE-30B3-45ABEC88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A5ABF33-DC0B-16B6-E987-95F7879273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B246F-FD89-B006-A84E-FBC54769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7243764" y="619124"/>
            <a:ext cx="4480444" cy="2308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82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2DAFDD8F-6B4A-0A27-35A6-147092C6F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010F4E8D-620D-8BDF-BCEE-A6D829D608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76CF4370-C895-4216-ECF6-E117FA979B46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arrays and linear algebra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Pandas 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Plotting and visualisation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Classes: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 lecture per week (Thursday)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>
            <a:extLst>
              <a:ext uri="{FF2B5EF4-FFF2-40B4-BE49-F238E27FC236}">
                <a16:creationId xmlns:a16="http://schemas.microsoft.com/office/drawing/2014/main" id="{97023CD1-1999-4E12-DCE7-4B8A4C170217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0500" y="2015426"/>
            <a:ext cx="962250" cy="9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460013-5DD9-0022-AB37-EE28932BBC64}"/>
              </a:ext>
            </a:extLst>
          </p:cNvPr>
          <p:cNvSpPr txBox="1"/>
          <p:nvPr/>
        </p:nvSpPr>
        <p:spPr>
          <a:xfrm>
            <a:off x="7098537" y="4659168"/>
            <a:ext cx="4057586" cy="73866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u="sng" dirty="0"/>
              <a:t>Contact Details:</a:t>
            </a:r>
          </a:p>
          <a:p>
            <a:r>
              <a:rPr lang="en-GB" u="sng" dirty="0"/>
              <a:t> </a:t>
            </a:r>
          </a:p>
          <a:p>
            <a:r>
              <a:rPr lang="en-GB" dirty="0"/>
              <a:t>Email: </a:t>
            </a:r>
            <a:r>
              <a:rPr lang="en-GB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ft14968@Bristol.ac.uk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Dr Francesco Turci - Our People">
            <a:extLst>
              <a:ext uri="{FF2B5EF4-FFF2-40B4-BE49-F238E27FC236}">
                <a16:creationId xmlns:a16="http://schemas.microsoft.com/office/drawing/2014/main" id="{7094D4D8-F3FD-97BE-F591-27722E95D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8" t="11111" r="6770" b="14362"/>
          <a:stretch>
            <a:fillRect/>
          </a:stretch>
        </p:blipFill>
        <p:spPr bwMode="auto">
          <a:xfrm>
            <a:off x="10139000" y="2015362"/>
            <a:ext cx="962250" cy="9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00FE93-D1C8-8DCB-C9BA-A733F107BC2A}"/>
              </a:ext>
            </a:extLst>
          </p:cNvPr>
          <p:cNvSpPr txBox="1"/>
          <p:nvPr/>
        </p:nvSpPr>
        <p:spPr>
          <a:xfrm>
            <a:off x="7098537" y="3500091"/>
            <a:ext cx="4057586" cy="9541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u="sng" dirty="0"/>
              <a:t>Contact Details:</a:t>
            </a:r>
          </a:p>
          <a:p>
            <a:endParaRPr lang="en-GB" u="sng" dirty="0"/>
          </a:p>
          <a:p>
            <a:r>
              <a:rPr lang="en-GB" dirty="0"/>
              <a:t>Email: </a:t>
            </a:r>
            <a:r>
              <a:rPr lang="en-GB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Thomas.Maullin-Sapey@Bristol.ac.uk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/>
              <a:t>Office Hours: Weds 2-4pm, Room 1.84 Fry</a:t>
            </a: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A76F6DC5-FE31-9ABE-E2FE-035A4F3C0A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48448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806D6E0-FA08-3B0F-EFF0-14016932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C13017-4128-3310-0BD2-F36CA026EA42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9E5918-DB04-1EB0-D988-28D14562D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1D3BDF3-0BC3-1408-EA3D-4FF257871339}"/>
              </a:ext>
            </a:extLst>
          </p:cNvPr>
          <p:cNvSpPr txBox="1"/>
          <p:nvPr/>
        </p:nvSpPr>
        <p:spPr>
          <a:xfrm>
            <a:off x="938957" y="1446515"/>
            <a:ext cx="81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now seen some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examples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datatypes: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Numeric, strings, and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booleans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 don’t always have to be this simple!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Sometimes we need data types that can hold more complex information.</a:t>
            </a:r>
            <a:br>
              <a:rPr lang="en-GB" sz="18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We’ll see more examples throughout the course but for now we’ll provide just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collection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is any in-built data type that can group multiple objects together.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common collection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 list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an ordered group of items.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35AFF9-0E52-A76F-072B-A92475A5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5B78334-4B89-1733-D003-79BD2078C28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D3C68-C3B5-E266-BA2A-5C26DEEC8E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7243764" y="619124"/>
            <a:ext cx="4480444" cy="2308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28532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2E03A2B-88EA-EEF2-5004-C3BCD847A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6C42A-9BF0-A4AC-1209-CFAF1B516D3D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4250189-42D7-F643-004F-6748B3837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63FE526-D592-901B-70C4-ED9EE1AFC85A}"/>
              </a:ext>
            </a:extLst>
          </p:cNvPr>
          <p:cNvSpPr txBox="1"/>
          <p:nvPr/>
        </p:nvSpPr>
        <p:spPr>
          <a:xfrm>
            <a:off x="938957" y="1446515"/>
            <a:ext cx="81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now seen some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examples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datatypes: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Numeric, strings, and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booleans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 don’t always have to be this simple!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Sometimes we need data types that can hold more complex information.</a:t>
            </a:r>
            <a:br>
              <a:rPr lang="en-GB" sz="18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We’ll see more examples throughout the course but for now we’ll provide just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collection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is any in-built data type that can group multiple objects together.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common collection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 list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an ordered group of items.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DBA282-9062-F77F-26DB-DCBAA91FF0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261EC9C-1559-6D4E-B3F4-6DD454D8010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76B44-0EA0-AD41-35BF-960A9C95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7243764" y="1219200"/>
            <a:ext cx="4480444" cy="17081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74810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345A626-2F00-A9C1-E610-D9C7281BB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928077-F8EB-70A4-2DEA-C7D209B88F82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C715E96-C370-A09A-83D5-5FA7A035D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AEA2A84-DA4A-C67B-EC87-171BD4E8512F}"/>
              </a:ext>
            </a:extLst>
          </p:cNvPr>
          <p:cNvSpPr txBox="1"/>
          <p:nvPr/>
        </p:nvSpPr>
        <p:spPr>
          <a:xfrm>
            <a:off x="938957" y="1446515"/>
            <a:ext cx="81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now seen some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examples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datatypes: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Numeric, strings, and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booleans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 don’t always have to be this simple!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Sometimes we need data types that can hold more complex information.</a:t>
            </a:r>
            <a:br>
              <a:rPr lang="en-GB" sz="18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We’ll see more examples throughout the course but for now we’ll provide just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collection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is any in-built data type that can group multiple objects together.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common collection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 list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an ordered group of items.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A8655-4E0D-ACE8-DBC1-A8A7BD18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136CE87-74D2-4FDE-0983-A4E62FE5043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E42C-0987-D870-24DF-3C6860BA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5" t="52314" r="52679" b="27598"/>
          <a:stretch>
            <a:fillRect/>
          </a:stretch>
        </p:blipFill>
        <p:spPr>
          <a:xfrm>
            <a:off x="7243764" y="2257789"/>
            <a:ext cx="4480444" cy="669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29374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F360417-5466-173A-6E63-B8F990D75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764656-2AC8-4025-1EE2-D26A3B8DF21E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600C687-0DE1-A4B7-8D52-DB766631C9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9073028-681B-6892-3EE4-290FE8D7EF89}"/>
              </a:ext>
            </a:extLst>
          </p:cNvPr>
          <p:cNvSpPr txBox="1"/>
          <p:nvPr/>
        </p:nvSpPr>
        <p:spPr>
          <a:xfrm>
            <a:off x="938957" y="1446515"/>
            <a:ext cx="81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now seen some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examples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datatypes: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Numeric, strings, and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booleans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 don’t always have to be this simple!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Sometimes we need data types that can hold more complex information.</a:t>
            </a:r>
            <a:br>
              <a:rPr lang="en-GB" sz="18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We’ll see more examples throughout the course but for now we’ll provide just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collection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is any in-built data type that can group multiple objects together.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common collection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 list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an ordered group of items.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519FA5-B533-A368-625A-07022928ED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2D8A1E4-7D62-E273-C4DA-7ED85F23F5C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2604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BE9F8D5-3EE0-8FF3-ED8A-15A7BAA00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9FDF1-A309-A59F-C2B6-A7042C1D0100}"/>
              </a:ext>
            </a:extLst>
          </p:cNvPr>
          <p:cNvSpPr/>
          <p:nvPr/>
        </p:nvSpPr>
        <p:spPr>
          <a:xfrm>
            <a:off x="783771" y="1502229"/>
            <a:ext cx="11049000" cy="49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48AE925-A16F-71B0-D495-2F0F0A3D1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079" y="-148829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Collections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0F1957D-3AC0-7361-2E67-4710D5C9F97D}"/>
              </a:ext>
            </a:extLst>
          </p:cNvPr>
          <p:cNvSpPr txBox="1"/>
          <p:nvPr/>
        </p:nvSpPr>
        <p:spPr>
          <a:xfrm>
            <a:off x="938957" y="1446515"/>
            <a:ext cx="81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now seen some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examples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datatypes: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Numeric, strings, and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booleans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 don’t always have to be this simple!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Sometimes we need data types that can hold more complex information.</a:t>
            </a:r>
            <a:br>
              <a:rPr lang="en-GB" sz="18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We’ll see more examples throughout the course but for now we’ll provide just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collection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is any in-built data type that can group multiple objects together.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most common collection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 list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an ordered group of items.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Lists let you store, organize, and work with many values at once.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88E4-A4B3-1180-A2C9-47776A50EC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0" t="34626" r="48125" b="36236"/>
          <a:stretch>
            <a:fillRect/>
          </a:stretch>
        </p:blipFill>
        <p:spPr>
          <a:xfrm>
            <a:off x="7178651" y="546411"/>
            <a:ext cx="4654120" cy="243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3E416DB-2DB2-6C83-5B19-6BD1376FFE7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8997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7C22BB6-FE06-1F44-8A50-8ADCCCCC9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0B5A12B-F0F4-8E8F-4DE0-B1DBA7CFB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E29A7A2-B805-D2FD-9482-C16967BBEC1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87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683DEE0-F9CD-BBAA-7CC8-ED31E5409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F93B26C-88D1-89B9-C886-F26F62B10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93ED6069-D0FC-B76A-4A5A-F8381707F3C3}"/>
              </a:ext>
            </a:extLst>
          </p:cNvPr>
          <p:cNvSpPr txBox="1"/>
          <p:nvPr/>
        </p:nvSpPr>
        <p:spPr>
          <a:xfrm>
            <a:off x="1211099" y="1683308"/>
            <a:ext cx="6321815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have students from a range of courses and backgrounds in this class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C1B173D-4ECA-E5D5-5F56-1333B141B05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19119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8D43D73-DFF6-BC2E-8FA2-946ABE268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6618BDC-5700-1BAD-54DB-32EA2FB519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031C5D68-7163-7607-F179-547DB68AEFCC}"/>
              </a:ext>
            </a:extLst>
          </p:cNvPr>
          <p:cNvSpPr txBox="1"/>
          <p:nvPr/>
        </p:nvSpPr>
        <p:spPr>
          <a:xfrm>
            <a:off x="1211099" y="1683308"/>
            <a:ext cx="6321815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have students from a range of courses and backgrounds in this class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6C0405E-D589-6FB2-6290-1334BA3DFF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5165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F9FF228-ED25-91C5-D0AA-96302060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6DF603-A433-88A6-AA19-E8FCA55863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F6023E45-29E7-6431-C390-3D999BA901C0}"/>
              </a:ext>
            </a:extLst>
          </p:cNvPr>
          <p:cNvSpPr txBox="1"/>
          <p:nvPr/>
        </p:nvSpPr>
        <p:spPr>
          <a:xfrm>
            <a:off x="1211099" y="1683308"/>
            <a:ext cx="6321815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have students from a range of courses and backgrounds in this class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50" name="Picture 10" descr="Chemist Cartoon Images – Browse 23,468 Stock Photos, Vectors, and Video |  Adobe Stock">
            <a:extLst>
              <a:ext uri="{FF2B5EF4-FFF2-40B4-BE49-F238E27FC236}">
                <a16:creationId xmlns:a16="http://schemas.microsoft.com/office/drawing/2014/main" id="{36542428-E38F-6594-33C7-82BA9D28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94" y="1878872"/>
            <a:ext cx="1953986" cy="19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435C827-6B77-7AFD-B515-182144FA7EE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359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4727E08-0F0C-77F4-1491-D62CAA8AE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E7334E7-FDF4-2A18-4EC3-0CFFE9A090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A975B812-A9D4-5D07-7778-07E10E618F1F}"/>
              </a:ext>
            </a:extLst>
          </p:cNvPr>
          <p:cNvSpPr txBox="1"/>
          <p:nvPr/>
        </p:nvSpPr>
        <p:spPr>
          <a:xfrm>
            <a:off x="1211099" y="1683308"/>
            <a:ext cx="6321815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have students from a range of courses and backgrounds in this class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50" name="Picture 10" descr="Chemist Cartoon Images – Browse 23,468 Stock Photos, Vectors, and Video |  Adobe Stock">
            <a:extLst>
              <a:ext uri="{FF2B5EF4-FFF2-40B4-BE49-F238E27FC236}">
                <a16:creationId xmlns:a16="http://schemas.microsoft.com/office/drawing/2014/main" id="{A5C6B26C-29D4-7A8A-1129-F48D732B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94" y="1878872"/>
            <a:ext cx="1953986" cy="19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72ECE24-3B64-3649-F8A0-26E5DA41AAC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549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B3BF9BDB-63F0-A36B-8D74-FF94B8C67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CA7BF72E-A872-A07B-8531-B4B96934B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B4CFCB9C-37AA-4B2E-0331-C9B89F4BF81F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course will run for 20 weeks</a:t>
            </a: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cover: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types, conditionals and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 functions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arrays and linear algebra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Pandas 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Plotting and visualisation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Classes: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 lecture per week (Thursday)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 small-group tutorial per two weeks (date should be on calendar)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>
            <a:extLst>
              <a:ext uri="{FF2B5EF4-FFF2-40B4-BE49-F238E27FC236}">
                <a16:creationId xmlns:a16="http://schemas.microsoft.com/office/drawing/2014/main" id="{1840BD17-F852-64CF-ED8B-54CEAEF8AC70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0500" y="2015426"/>
            <a:ext cx="962250" cy="9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907DD-3F1F-2643-81DF-49DDBEB8AD4D}"/>
              </a:ext>
            </a:extLst>
          </p:cNvPr>
          <p:cNvSpPr txBox="1"/>
          <p:nvPr/>
        </p:nvSpPr>
        <p:spPr>
          <a:xfrm>
            <a:off x="7098537" y="4659168"/>
            <a:ext cx="4057586" cy="73866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u="sng" dirty="0"/>
              <a:t>Contact Details:</a:t>
            </a:r>
          </a:p>
          <a:p>
            <a:r>
              <a:rPr lang="en-GB" u="sng" dirty="0"/>
              <a:t> </a:t>
            </a:r>
          </a:p>
          <a:p>
            <a:r>
              <a:rPr lang="en-GB" dirty="0"/>
              <a:t>Email: </a:t>
            </a:r>
            <a:r>
              <a:rPr lang="en-GB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ft14968@Bristol.ac.uk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Dr Francesco Turci - Our People">
            <a:extLst>
              <a:ext uri="{FF2B5EF4-FFF2-40B4-BE49-F238E27FC236}">
                <a16:creationId xmlns:a16="http://schemas.microsoft.com/office/drawing/2014/main" id="{D6931135-1154-42D3-8B65-F1C3569E0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8" t="11111" r="6770" b="14362"/>
          <a:stretch>
            <a:fillRect/>
          </a:stretch>
        </p:blipFill>
        <p:spPr bwMode="auto">
          <a:xfrm>
            <a:off x="10139000" y="2015362"/>
            <a:ext cx="962250" cy="9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2D1195-1414-3D0F-B9A0-2509223BA86D}"/>
              </a:ext>
            </a:extLst>
          </p:cNvPr>
          <p:cNvSpPr txBox="1"/>
          <p:nvPr/>
        </p:nvSpPr>
        <p:spPr>
          <a:xfrm>
            <a:off x="7098537" y="3500091"/>
            <a:ext cx="4057586" cy="9541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u="sng" dirty="0"/>
              <a:t>Contact Details:</a:t>
            </a:r>
          </a:p>
          <a:p>
            <a:endParaRPr lang="en-GB" u="sng" dirty="0"/>
          </a:p>
          <a:p>
            <a:r>
              <a:rPr lang="en-GB" dirty="0"/>
              <a:t>Email: </a:t>
            </a:r>
            <a:r>
              <a:rPr lang="en-GB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Thomas.Maullin-Sapey@Bristol.ac.uk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/>
              <a:t>Office Hours: Weds 2-4pm, Room 1.84 Fry</a:t>
            </a: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706081DF-FE73-63CD-5310-D775837C6B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83587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7B4B5B3-33D1-2524-DFAB-FFA03D941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541FE31-CCE9-D460-BA82-078EEE5006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80D31E18-50C0-465C-A0B9-D778DD56753D}"/>
              </a:ext>
            </a:extLst>
          </p:cNvPr>
          <p:cNvSpPr txBox="1"/>
          <p:nvPr/>
        </p:nvSpPr>
        <p:spPr>
          <a:xfrm>
            <a:off x="1211099" y="1683308"/>
            <a:ext cx="6321815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have students from a range of courses and backgrounds in this class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Cartoon a cartoon of a person looking at an apple&#10;&#10;AI-generated content may be incorrect.">
            <a:extLst>
              <a:ext uri="{FF2B5EF4-FFF2-40B4-BE49-F238E27FC236}">
                <a16:creationId xmlns:a16="http://schemas.microsoft.com/office/drawing/2014/main" id="{3E1DAE13-43D7-1D83-C7FD-7D09AECA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85" y="3142971"/>
            <a:ext cx="1450800" cy="1450800"/>
          </a:xfrm>
          <a:prstGeom prst="rect">
            <a:avLst/>
          </a:prstGeom>
        </p:spPr>
      </p:pic>
      <p:pic>
        <p:nvPicPr>
          <p:cNvPr id="10250" name="Picture 10" descr="Chemist Cartoon Images – Browse 23,468 Stock Photos, Vectors, and Video |  Adobe Stock">
            <a:extLst>
              <a:ext uri="{FF2B5EF4-FFF2-40B4-BE49-F238E27FC236}">
                <a16:creationId xmlns:a16="http://schemas.microsoft.com/office/drawing/2014/main" id="{248EE6E1-1238-13F4-8C8C-5CFC2856F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94" y="1878872"/>
            <a:ext cx="1953986" cy="19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37A7B93-C638-4155-9A70-7597F391BB5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1012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C7C0327-436A-5F3C-3667-69BCD5BF9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8D6B801-F1AC-4E4C-1926-3EBAB4085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45946519-9A01-2E5E-4922-1073B37C037C}"/>
              </a:ext>
            </a:extLst>
          </p:cNvPr>
          <p:cNvSpPr txBox="1"/>
          <p:nvPr/>
        </p:nvSpPr>
        <p:spPr>
          <a:xfrm>
            <a:off x="1211099" y="1683308"/>
            <a:ext cx="6321815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have students from a range of courses and backgrounds in this class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Cartoon a cartoon of a person looking at an apple&#10;&#10;AI-generated content may be incorrect.">
            <a:extLst>
              <a:ext uri="{FF2B5EF4-FFF2-40B4-BE49-F238E27FC236}">
                <a16:creationId xmlns:a16="http://schemas.microsoft.com/office/drawing/2014/main" id="{A51909B4-91E7-D99C-FA88-8B93CF5BF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85" y="3142971"/>
            <a:ext cx="1450800" cy="1450800"/>
          </a:xfrm>
          <a:prstGeom prst="rect">
            <a:avLst/>
          </a:prstGeom>
        </p:spPr>
      </p:pic>
      <p:pic>
        <p:nvPicPr>
          <p:cNvPr id="10250" name="Picture 10" descr="Chemist Cartoon Images – Browse 23,468 Stock Photos, Vectors, and Video |  Adobe Stock">
            <a:extLst>
              <a:ext uri="{FF2B5EF4-FFF2-40B4-BE49-F238E27FC236}">
                <a16:creationId xmlns:a16="http://schemas.microsoft.com/office/drawing/2014/main" id="{A0467CCB-DEF8-2AF5-B23F-572C6797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94" y="1878872"/>
            <a:ext cx="1953986" cy="19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E899004-0430-3190-DAE0-A13742E76F7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9350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C38A8CD-DEAB-91A3-CE71-7DB29D046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19EDCB5-999C-FA6B-AA62-C6F763F950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FE4E16E5-CB17-3775-F63E-5511085CE102}"/>
              </a:ext>
            </a:extLst>
          </p:cNvPr>
          <p:cNvSpPr txBox="1"/>
          <p:nvPr/>
        </p:nvSpPr>
        <p:spPr>
          <a:xfrm>
            <a:off x="1211099" y="1683308"/>
            <a:ext cx="6321815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have students from a range of courses and backgrounds in this class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Cartoon a cartoon of a person looking at an apple&#10;&#10;AI-generated content may be incorrect.">
            <a:extLst>
              <a:ext uri="{FF2B5EF4-FFF2-40B4-BE49-F238E27FC236}">
                <a16:creationId xmlns:a16="http://schemas.microsoft.com/office/drawing/2014/main" id="{600C072F-2EE1-478A-18F5-36DBE35BD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85" y="3142971"/>
            <a:ext cx="1450800" cy="1450800"/>
          </a:xfrm>
          <a:prstGeom prst="rect">
            <a:avLst/>
          </a:prstGeom>
        </p:spPr>
      </p:pic>
      <p:pic>
        <p:nvPicPr>
          <p:cNvPr id="10248" name="Picture 8" descr="Smiling Science Professor Cartoon Character With Laptop Pointing. Vector  Hand Drawn Illustration Isolated On Transparent Background 40973727 Vector  Art at Vecteezy">
            <a:extLst>
              <a:ext uri="{FF2B5EF4-FFF2-40B4-BE49-F238E27FC236}">
                <a16:creationId xmlns:a16="http://schemas.microsoft.com/office/drawing/2014/main" id="{4025AAA2-2DF0-8FB7-A158-10BE996E0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94" y="4690993"/>
            <a:ext cx="1687777" cy="10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hemist Cartoon Images – Browse 23,468 Stock Photos, Vectors, and Video |  Adobe Stock">
            <a:extLst>
              <a:ext uri="{FF2B5EF4-FFF2-40B4-BE49-F238E27FC236}">
                <a16:creationId xmlns:a16="http://schemas.microsoft.com/office/drawing/2014/main" id="{5906F249-8CA2-5253-03DD-40FE672F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94" y="1878872"/>
            <a:ext cx="1953986" cy="19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D53B23D-F4DD-083D-5E1E-7C8BAF2E98E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799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0DCE794-0FA7-D1D3-D21A-9F2ECDB60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CB9864C-E5F7-2A70-B315-33DBA43B24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CF5FAAF4-DF73-4FC4-3AFB-EE4DB92BA4CD}"/>
              </a:ext>
            </a:extLst>
          </p:cNvPr>
          <p:cNvSpPr txBox="1"/>
          <p:nvPr/>
        </p:nvSpPr>
        <p:spPr>
          <a:xfrm>
            <a:off x="1211099" y="1683308"/>
            <a:ext cx="6321815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have students from a range of courses and backgrounds in this class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 people in the room will have less experience than others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Cartoon a cartoon of a person looking at an apple&#10;&#10;AI-generated content may be incorrect.">
            <a:extLst>
              <a:ext uri="{FF2B5EF4-FFF2-40B4-BE49-F238E27FC236}">
                <a16:creationId xmlns:a16="http://schemas.microsoft.com/office/drawing/2014/main" id="{81D6BF13-0CB8-C3D6-C5A8-2C418AFD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85" y="3142971"/>
            <a:ext cx="1450800" cy="1450800"/>
          </a:xfrm>
          <a:prstGeom prst="rect">
            <a:avLst/>
          </a:prstGeom>
        </p:spPr>
      </p:pic>
      <p:pic>
        <p:nvPicPr>
          <p:cNvPr id="10248" name="Picture 8" descr="Smiling Science Professor Cartoon Character With Laptop Pointing. Vector  Hand Drawn Illustration Isolated On Transparent Background 40973727 Vector  Art at Vecteezy">
            <a:extLst>
              <a:ext uri="{FF2B5EF4-FFF2-40B4-BE49-F238E27FC236}">
                <a16:creationId xmlns:a16="http://schemas.microsoft.com/office/drawing/2014/main" id="{A38A2392-7E9C-D84D-1344-3BE56AA33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94" y="4690993"/>
            <a:ext cx="1687777" cy="10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hemist Cartoon Images – Browse 23,468 Stock Photos, Vectors, and Video |  Adobe Stock">
            <a:extLst>
              <a:ext uri="{FF2B5EF4-FFF2-40B4-BE49-F238E27FC236}">
                <a16:creationId xmlns:a16="http://schemas.microsoft.com/office/drawing/2014/main" id="{09971B79-6A4E-B68D-F644-24675D9C6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94" y="1878872"/>
            <a:ext cx="1953986" cy="19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26E29EF-D143-E84F-A8A1-AD725F961C3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0952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14D74BC-AE3F-8BBF-1A95-04F95E73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C6E8864-6E02-1ADD-C864-C63682883C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77C2E725-F0BB-B47D-0845-2AC02B71E87C}"/>
              </a:ext>
            </a:extLst>
          </p:cNvPr>
          <p:cNvSpPr txBox="1"/>
          <p:nvPr/>
        </p:nvSpPr>
        <p:spPr>
          <a:xfrm>
            <a:off x="1211099" y="1683308"/>
            <a:ext cx="6321815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have students from a range of courses and backgrounds in this class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 people in the room will have less experience than others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first few weeks, we shall try to account for the differences in ability where possible</a:t>
            </a: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Cartoon a cartoon of a person looking at an apple&#10;&#10;AI-generated content may be incorrect.">
            <a:extLst>
              <a:ext uri="{FF2B5EF4-FFF2-40B4-BE49-F238E27FC236}">
                <a16:creationId xmlns:a16="http://schemas.microsoft.com/office/drawing/2014/main" id="{DAA79521-B07E-A8F0-15FA-EEBD5A668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85" y="3142971"/>
            <a:ext cx="1450800" cy="1450800"/>
          </a:xfrm>
          <a:prstGeom prst="rect">
            <a:avLst/>
          </a:prstGeom>
        </p:spPr>
      </p:pic>
      <p:pic>
        <p:nvPicPr>
          <p:cNvPr id="10248" name="Picture 8" descr="Smiling Science Professor Cartoon Character With Laptop Pointing. Vector  Hand Drawn Illustration Isolated On Transparent Background 40973727 Vector  Art at Vecteezy">
            <a:extLst>
              <a:ext uri="{FF2B5EF4-FFF2-40B4-BE49-F238E27FC236}">
                <a16:creationId xmlns:a16="http://schemas.microsoft.com/office/drawing/2014/main" id="{6BA8E6B7-C781-EE2E-228D-EB91952B3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94" y="4690993"/>
            <a:ext cx="1687777" cy="10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hemist Cartoon Images – Browse 23,468 Stock Photos, Vectors, and Video |  Adobe Stock">
            <a:extLst>
              <a:ext uri="{FF2B5EF4-FFF2-40B4-BE49-F238E27FC236}">
                <a16:creationId xmlns:a16="http://schemas.microsoft.com/office/drawing/2014/main" id="{BD117AB6-1B4B-CB20-EB14-62BEAEFA6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94" y="1878872"/>
            <a:ext cx="1953986" cy="19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789FB85-05B9-7D73-DE08-C6944C73B40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6992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18AEBE2-5602-7B30-F9A1-B6044C31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D43BA4-784D-9C40-04E4-5D6EE703133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5F9F136-6416-BD13-7600-D9B706D69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9F37B57-A345-97E9-0FC6-1EC9EA375D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0371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C60559A-D96E-49BB-DDBA-9ADF83443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30C34B-A93F-4177-3464-0EA2D271C36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704AA4A-A14D-1D44-16B3-DD7289DEA9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9590CFE-FD89-D773-5DB3-1C3A2A36B6D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71A56D7-72E6-701B-0E5C-12D2FC1F0DF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0414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BF170D7-9A63-0923-71E5-18AC514CF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9AA8F3-3BF1-6CC3-769C-F7B9857AD28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12A968-9C34-E976-9C72-59F94D6B85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F07F0-7841-1D0B-E31C-498C22B0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F84EBB7-D562-34FE-462D-A5A9484467FB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7FC2F97-8C80-5098-0955-BC2BF330B58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97452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9CE396A-C4D5-6C39-540F-A7CA6066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12ACBA-A5CE-A452-BADD-308B2E736C2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C92309F-CA39-8BB1-E63F-9D4A8DF412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8C03C-50C5-278B-40B2-C05C3A7C66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CE01EBA-3019-3D59-70DE-B2270704B53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9D4340C-BD64-13FA-C828-3C8933A5C7F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7229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6E627DD-D8E5-8E93-4C5B-957C10B88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1FFAC8-23F9-692A-04ED-6F7E18C0D29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C714C1B-2646-620B-FCB2-334E9BB3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2D610-CFD8-1BAA-25DD-6C0A2061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B0018B4-88D5-B8E3-57DB-E0931CF44A0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9B0AEB9-2D57-B77D-FD6B-2B05E07ACF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4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78467F7-F730-4BE9-2115-1511DDA8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445CEE5B-D9D8-FF03-04A6-0094CDCE99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29E39EFF-B496-92C7-3E6A-B4E8528A743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64623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9946D54-EB82-C1B0-DA90-1DDE15593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88A18-AA9B-BC32-3AE2-91C07A76FD6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712E50B-3EF7-0C62-3942-A99B1E39D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8A320-A573-756D-ADF5-14185D31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3C99B07-C845-5666-5022-168895887D6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FD1FFD8-E7FA-5581-1077-FEE31ADC900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823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C66CF6F-8F99-C25D-0B3B-4C4DAE91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C40113-79ED-8DDA-A828-975215E4682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0C92484-16CE-0E12-34F4-6E54283918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5A815-77C5-9A32-786A-7957F840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EEA1851-A6DB-2246-F7CE-BD3CD652D08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610D429-EB08-C7CD-CDCD-F9E5DCAC041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2463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B6F1F1C-D2AC-7071-0992-04B9C5316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00F635-4E28-ADF8-7723-EBACB9AB6C2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780D87B-8390-D1B4-9EA1-0DE84826F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548BF-8B27-EEE9-F4D6-9DA5CB70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9150CCE-84FF-0513-94C2-CF03BFB9598C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- Collections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A897436-CB50-6616-7FA9-1D3E337DCCE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9301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6C400D2-B6C2-A5D9-E15D-365432067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9B9201-F4EE-441A-982E-641B5E683D3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805E66D-2400-3590-DB26-848FBA1A8A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9CD86-1671-310D-69AD-2CE7F165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904B49E-9829-20AA-59C6-78815B949EE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- Collections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- Copying and References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16A53BB-A829-0816-8A62-0033095387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293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F1B65DE-4AED-55AD-1FDB-8B83D6618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84CCA0-C756-81BC-C349-B24609A0FBA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F460F25-048A-884B-8184-1C34CDCF09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B7057-642C-C31D-800F-9CF3A4814B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A277741-A692-CE30-31FD-AA3587C1F9B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- Collections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- Copying and References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BD58C48-1A2D-CBC0-C4ED-C0287916BE4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CF881FE8-C1DC-25F8-B3C6-1AA31988D39F}"/>
              </a:ext>
            </a:extLst>
          </p:cNvPr>
          <p:cNvSpPr txBox="1"/>
          <p:nvPr/>
        </p:nvSpPr>
        <p:spPr>
          <a:xfrm>
            <a:off x="5940335" y="5173211"/>
            <a:ext cx="461336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you are new to the Python language or do not code regularly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5D48894D-D331-9443-E10B-D66F4EBAD715}"/>
              </a:ext>
            </a:extLst>
          </p:cNvPr>
          <p:cNvSpPr/>
          <p:nvPr/>
        </p:nvSpPr>
        <p:spPr>
          <a:xfrm>
            <a:off x="1519645" y="4350722"/>
            <a:ext cx="3661955" cy="31925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Google Shape;137;p17">
            <a:extLst>
              <a:ext uri="{FF2B5EF4-FFF2-40B4-BE49-F238E27FC236}">
                <a16:creationId xmlns:a16="http://schemas.microsoft.com/office/drawing/2014/main" id="{7DA0F9AD-73D4-98BB-CEE3-F1F7912E5536}"/>
              </a:ext>
            </a:extLst>
          </p:cNvPr>
          <p:cNvCxnSpPr>
            <a:cxnSpLocks/>
          </p:cNvCxnSpPr>
          <p:nvPr/>
        </p:nvCxnSpPr>
        <p:spPr>
          <a:xfrm flipH="1" flipV="1">
            <a:off x="5359050" y="4568621"/>
            <a:ext cx="747295" cy="60459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1907353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B1B71BB-F1E2-85AF-7145-81B6A06DD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628A55-718F-CBED-19B5-EAD4B75EE68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FADFCCA-02E1-0FB3-A0EF-DCE34ED4A5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BBA75-B846-B435-552F-5B1A19EC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BA175F9-FF75-0DC0-733D-07550F9789B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- Collections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- Copying and References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352C217-2357-9EA0-C40D-68B4F60334B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7027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F29BEE3-79D7-D5FE-A49C-3E1410835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F3200F-3194-2C7B-0F08-C2F8579E877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0513B14-5053-BE6E-2328-23EE256D8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D8FC-A3DD-FD9D-E797-A5182113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1B0646E-C23E-58E4-A9FA-6C389A1A4EC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- Collections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- Copying and References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00;p20">
            <a:extLst>
              <a:ext uri="{FF2B5EF4-FFF2-40B4-BE49-F238E27FC236}">
                <a16:creationId xmlns:a16="http://schemas.microsoft.com/office/drawing/2014/main" id="{95118622-14AE-C1B5-56DD-A2B40BBFF5CF}"/>
              </a:ext>
            </a:extLst>
          </p:cNvPr>
          <p:cNvSpPr/>
          <p:nvPr/>
        </p:nvSpPr>
        <p:spPr>
          <a:xfrm>
            <a:off x="1519644" y="4761966"/>
            <a:ext cx="3476899" cy="31925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137;p17">
            <a:extLst>
              <a:ext uri="{FF2B5EF4-FFF2-40B4-BE49-F238E27FC236}">
                <a16:creationId xmlns:a16="http://schemas.microsoft.com/office/drawing/2014/main" id="{0E87E7B9-53D9-05C8-3090-625ED19540BD}"/>
              </a:ext>
            </a:extLst>
          </p:cNvPr>
          <p:cNvCxnSpPr>
            <a:cxnSpLocks/>
          </p:cNvCxnSpPr>
          <p:nvPr/>
        </p:nvCxnSpPr>
        <p:spPr>
          <a:xfrm flipH="1" flipV="1">
            <a:off x="5206651" y="4884309"/>
            <a:ext cx="889349" cy="36658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674E84C-8BD5-0156-DFAF-2788CAD97F5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" name="Google Shape;198;p20">
            <a:extLst>
              <a:ext uri="{FF2B5EF4-FFF2-40B4-BE49-F238E27FC236}">
                <a16:creationId xmlns:a16="http://schemas.microsoft.com/office/drawing/2014/main" id="{06FCE55F-6D91-086F-D2A4-B2489753CC51}"/>
              </a:ext>
            </a:extLst>
          </p:cNvPr>
          <p:cNvSpPr txBox="1"/>
          <p:nvPr/>
        </p:nvSpPr>
        <p:spPr>
          <a:xfrm>
            <a:off x="6141720" y="5173211"/>
            <a:ext cx="461336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you have some experience with Python and are reasonably confident in your programming abilities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143583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B03E750-5130-5E9A-2D3C-E30E83E7D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E53F43-BB5E-8D5E-BAED-80C9936B5C5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6054D24-D09D-3C48-E4FC-F8A8CC8C25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6594C-E144-3304-BCB6-6E994396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D328188-BEC2-63F5-4C4F-F024646F7FA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- Collections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- Copying and References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2653EF9-BE87-F81B-4B5A-3EBEECC081C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3229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EE60EE4-3FCD-A5F3-A0E3-AC73C0154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7AC50-A100-886B-5E7E-D80720609C3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6097754-DB84-1944-AF66-2AF7244157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794E6-729A-B41A-825F-D5D0257A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17FE41C-2251-CB76-BD44-64948AB02E7C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- Collections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- Copying and References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00;p20">
            <a:extLst>
              <a:ext uri="{FF2B5EF4-FFF2-40B4-BE49-F238E27FC236}">
                <a16:creationId xmlns:a16="http://schemas.microsoft.com/office/drawing/2014/main" id="{A5E33FA4-D046-FEC3-8F84-C6183A289603}"/>
              </a:ext>
            </a:extLst>
          </p:cNvPr>
          <p:cNvSpPr/>
          <p:nvPr/>
        </p:nvSpPr>
        <p:spPr>
          <a:xfrm>
            <a:off x="1547409" y="5250889"/>
            <a:ext cx="4243791" cy="31925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2067D367-A6C4-7669-80CA-445E9AB9D192}"/>
              </a:ext>
            </a:extLst>
          </p:cNvPr>
          <p:cNvSpPr txBox="1"/>
          <p:nvPr/>
        </p:nvSpPr>
        <p:spPr>
          <a:xfrm>
            <a:off x="6400802" y="5525602"/>
            <a:ext cx="517397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you are a very strong Python programmer with a lot of experience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137;p17">
            <a:extLst>
              <a:ext uri="{FF2B5EF4-FFF2-40B4-BE49-F238E27FC236}">
                <a16:creationId xmlns:a16="http://schemas.microsoft.com/office/drawing/2014/main" id="{B912511C-C381-BC1D-DC69-9A7EB31B8427}"/>
              </a:ext>
            </a:extLst>
          </p:cNvPr>
          <p:cNvCxnSpPr>
            <a:cxnSpLocks/>
          </p:cNvCxnSpPr>
          <p:nvPr/>
        </p:nvCxnSpPr>
        <p:spPr>
          <a:xfrm flipH="1" flipV="1">
            <a:off x="5907135" y="5397836"/>
            <a:ext cx="719544" cy="39526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9F9F866-1054-076A-D81A-9EB12A3624E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8491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3EABACA-C0BD-7F4A-8994-D8654A68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182264-F66C-3CA2-45AB-E0F07396D2D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CA78B2E-9AFD-A079-0997-CC6AA876A5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3A194-8263-FF00-6B9A-13209270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E37FD78-E1E4-5F68-1148-7A86C374A8A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- Collections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- Copying and References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927796F-4D70-F1A7-C24B-F304D09DADD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28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F2CDF4D-48A9-3DF5-C3AD-E2E9D5EAB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D4753CEC-22E3-B117-AD64-84D471B36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F7686960-720A-2061-DA65-91D06A1D87DE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11364460-0DE3-423E-0D24-A9CA2FA8E9A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60502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055BAC0-E96A-95F4-DF0A-4F7B64455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934EF-5EB7-180D-9140-91A878B1E5C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7DC7809-8252-9B38-7AE6-CCF91FAFED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E4731-ABB8-A05A-D888-0EBA0C0E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47FE929-F8D5-4467-E6E0-8AADAA7EF96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- Collections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- Copying and References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8;p20">
            <a:extLst>
              <a:ext uri="{FF2B5EF4-FFF2-40B4-BE49-F238E27FC236}">
                <a16:creationId xmlns:a16="http://schemas.microsoft.com/office/drawing/2014/main" id="{FA44DF75-0A00-2F58-F122-E238FC4679C1}"/>
              </a:ext>
            </a:extLst>
          </p:cNvPr>
          <p:cNvSpPr txBox="1"/>
          <p:nvPr/>
        </p:nvSpPr>
        <p:spPr>
          <a:xfrm>
            <a:off x="1749353" y="5606141"/>
            <a:ext cx="86410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Important: If you choose the intermediate or advanced options, make sure you are comfortable with the material in Beginner first!!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B6E06DB-8716-E056-7F8A-5162DEA2851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6016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B677D4A-4BED-A151-7425-5F12E8BF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DCEF5D-370F-23DD-ECB8-40F27547BAA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980AEFE-E2CE-728E-B386-A3F11F54F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A544B-22A2-3F1E-4368-B0F32C03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2D262D5-D863-CE69-4FE7-48F1B63826AC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- Collections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- Copying and References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00;p20">
            <a:extLst>
              <a:ext uri="{FF2B5EF4-FFF2-40B4-BE49-F238E27FC236}">
                <a16:creationId xmlns:a16="http://schemas.microsoft.com/office/drawing/2014/main" id="{C0B7C1F0-52D4-9A92-8177-343EA2EF901E}"/>
              </a:ext>
            </a:extLst>
          </p:cNvPr>
          <p:cNvSpPr/>
          <p:nvPr/>
        </p:nvSpPr>
        <p:spPr>
          <a:xfrm>
            <a:off x="1519644" y="4761966"/>
            <a:ext cx="4271556" cy="84417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8;p20">
            <a:extLst>
              <a:ext uri="{FF2B5EF4-FFF2-40B4-BE49-F238E27FC236}">
                <a16:creationId xmlns:a16="http://schemas.microsoft.com/office/drawing/2014/main" id="{E6720AF7-0BEB-C367-67C0-4B8C296F4F6E}"/>
              </a:ext>
            </a:extLst>
          </p:cNvPr>
          <p:cNvSpPr txBox="1"/>
          <p:nvPr/>
        </p:nvSpPr>
        <p:spPr>
          <a:xfrm>
            <a:off x="1749353" y="5606141"/>
            <a:ext cx="86410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Important: If you choose the intermediate or advanced options, make sure you are comfortable with the material in Beginner first!!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28FFFBA-3FF0-CDE8-2449-AD6EE2E3979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6827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CA2147F-64B2-0C7E-8058-8AA53C69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15B4D-3ACE-1937-697A-98EA875F975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585D9DC-2711-958E-84EB-431226018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AF67B-92B1-5557-84BF-ABA83E7E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60" t="10541" r="15945" b="906"/>
          <a:stretch>
            <a:fillRect/>
          </a:stretch>
        </p:blipFill>
        <p:spPr>
          <a:xfrm>
            <a:off x="6069893" y="1163388"/>
            <a:ext cx="5504887" cy="36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F2BD362-3407-4922-3D1B-A0545DAAC8CB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`week_01_home.ipynb`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- Basic Data Types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- Collections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- Copying and References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67736B6-B714-AB96-C25A-1549F99BA59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3391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Time</a:t>
            </a:r>
            <a:endParaRPr/>
          </a:p>
        </p:txBody>
      </p:sp>
      <p:sp>
        <p:nvSpPr>
          <p:cNvPr id="3213" name="Google Shape;3213;p184"/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1: Introduction and Data Types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Course Structure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Setting up </a:t>
            </a:r>
            <a:r>
              <a:rPr lang="en-GB" sz="16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Introduction to Coding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Data Types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2: Booleans and Conditionals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Booleans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86F060B-22CF-5D76-9B92-2F8E9A616F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19/19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54BA6953-ED6E-5C24-978D-88F1C2EE0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15C54C34-2174-0541-F218-6AA01C75A1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E6FD2860-75C1-CE14-6255-18F928C7C6AD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84E3A01E-6C20-9C1D-5A07-21F906DDD9FA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E7651F08-0F1D-A2D6-52A2-E4FA288BC75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48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FA90C01B-F2F6-80F5-B950-B33596CDF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3D559A18-F151-77EB-A6FC-F124DC9DB6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7C4CA8EB-F5D8-CC6D-8551-73DDA5BDA7F4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83AE301B-F1F6-5F2B-B5DF-765482D9C0E8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BDC4AA30-E3A9-BDC2-4277-98CA1962EAB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59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D2FEEC64-DE48-4044-530E-20EBBFC3C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EA89E450-6B7F-43E6-F860-68CF13A856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5FAE4EFE-E76C-1E4B-93BE-944F6A5BA390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B39AFE29-73E4-2967-301C-F95689F3C943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163DB839-2C19-CBE3-6CB7-46E4F8DFE5E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46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02E13B1D-3FC9-CDCF-B621-F44D3C27E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C4961A55-6230-BE59-34D1-6C56EFF59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A1CFDCE6-EFCE-D3D8-10A5-2CDA723E556F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1: Introduction and Data Types 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C14148D-CA8E-D08A-F18E-D232AA828A2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736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72AAE8BE-6ECE-00A4-75B7-47BB2B060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09CB872E-7D88-B5FF-A30C-76EB620C7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2A62C984-AFA7-4A79-DF07-EDEEC0A2517F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491E15C0-BB88-5337-38AF-C285DA4726CD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80053E9F-14BF-DB1C-0669-967776A049A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20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7E667905-2DB3-13B3-45A6-881948C54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954DB27F-6A2B-046F-D293-476BCA3AF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B4A24910-4722-0230-32CD-388B6B05949B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5C701AE2-4FA4-46BF-527F-28A1CBABFA1C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6FA9898A-76B0-0436-CC5B-CA690B4767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68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70056A5-E86F-F50C-4A81-AA6FFE13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123A1BF0-32F6-CA85-D5FD-4E1D84CC2E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F167A24E-2AF4-6E44-2B17-95DF2DE96567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BDA2DA3D-E9B4-AB72-82AD-AEB16032136B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3;p17">
            <a:extLst>
              <a:ext uri="{FF2B5EF4-FFF2-40B4-BE49-F238E27FC236}">
                <a16:creationId xmlns:a16="http://schemas.microsoft.com/office/drawing/2014/main" id="{AB5B1149-774E-B4E4-4F89-FB1D4CB9F57B}"/>
              </a:ext>
            </a:extLst>
          </p:cNvPr>
          <p:cNvSpPr txBox="1"/>
          <p:nvPr/>
        </p:nvSpPr>
        <p:spPr>
          <a:xfrm>
            <a:off x="6096000" y="2410023"/>
            <a:ext cx="16836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 minute break on the hour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15841B2F-BDB7-2562-0089-EA8649F7C9A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44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CFE8BE6C-F6FC-FDD5-9E23-7140B962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9FBEAAA6-A0E1-B3EA-8C00-97C1DD075E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31B7B6AF-9E0B-2D43-61A8-8106B36F48E1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80E6FAF5-A79F-4729-4AFE-723B1C01AF35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5B0FB678-DB31-DD29-3045-1FD16C58589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93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C0F8593-079F-F768-AC62-38C79F509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B68356AA-8D89-553F-E6FE-B1CE524FD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BC4CA163-08F7-950C-AC4D-D8E7240B8A41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>
            <a:extLst>
              <a:ext uri="{FF2B5EF4-FFF2-40B4-BE49-F238E27FC236}">
                <a16:creationId xmlns:a16="http://schemas.microsoft.com/office/drawing/2014/main" id="{6DD2CD2F-9C42-ADA0-71D1-8271559E769C}"/>
              </a:ext>
            </a:extLst>
          </p:cNvPr>
          <p:cNvSpPr txBox="1"/>
          <p:nvPr/>
        </p:nvSpPr>
        <p:spPr>
          <a:xfrm>
            <a:off x="6535038" y="5120598"/>
            <a:ext cx="310446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Please bring a laptop/device – must be able to type code and access the internet!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D5600C79-1F8A-593F-F223-59ED3B3EEABC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38F24537-66ED-E631-A87C-0E5DDB6AECB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34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6F5083D3-D32B-748C-4F55-83250F0D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34812817-6A0D-0C3B-A82D-1A8EC81D22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DB146B8A-6DB6-1CEA-65D3-C627E1D12D71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>
            <a:extLst>
              <a:ext uri="{FF2B5EF4-FFF2-40B4-BE49-F238E27FC236}">
                <a16:creationId xmlns:a16="http://schemas.microsoft.com/office/drawing/2014/main" id="{51A988BD-372B-E4D0-3F84-A54F909E9CF7}"/>
              </a:ext>
            </a:extLst>
          </p:cNvPr>
          <p:cNvSpPr txBox="1"/>
          <p:nvPr/>
        </p:nvSpPr>
        <p:spPr>
          <a:xfrm>
            <a:off x="6535038" y="5120598"/>
            <a:ext cx="310446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Please bring a laptop/device – must be able to type code and access the internet!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668364F7-0F98-4AF8-E1B9-93B59297E511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>
            <a:extLst>
              <a:ext uri="{FF2B5EF4-FFF2-40B4-BE49-F238E27FC236}">
                <a16:creationId xmlns:a16="http://schemas.microsoft.com/office/drawing/2014/main" id="{A00B3F3F-01CF-947C-2AAE-4B7250534E09}"/>
              </a:ext>
            </a:extLst>
          </p:cNvPr>
          <p:cNvSpPr txBox="1"/>
          <p:nvPr/>
        </p:nvSpPr>
        <p:spPr>
          <a:xfrm>
            <a:off x="8984325" y="4557500"/>
            <a:ext cx="23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Don’t be this guy!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>
            <a:extLst>
              <a:ext uri="{FF2B5EF4-FFF2-40B4-BE49-F238E27FC236}">
                <a16:creationId xmlns:a16="http://schemas.microsoft.com/office/drawing/2014/main" id="{14588ECE-009B-88BE-5EFF-2B136AC29039}"/>
              </a:ext>
            </a:extLst>
          </p:cNvPr>
          <p:cNvSpPr/>
          <p:nvPr/>
        </p:nvSpPr>
        <p:spPr>
          <a:xfrm>
            <a:off x="9639500" y="3483725"/>
            <a:ext cx="693000" cy="447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p17">
            <a:extLst>
              <a:ext uri="{FF2B5EF4-FFF2-40B4-BE49-F238E27FC236}">
                <a16:creationId xmlns:a16="http://schemas.microsoft.com/office/drawing/2014/main" id="{41B0148D-E561-A228-F349-55BFA2CB46B8}"/>
              </a:ext>
            </a:extLst>
          </p:cNvPr>
          <p:cNvCxnSpPr/>
          <p:nvPr/>
        </p:nvCxnSpPr>
        <p:spPr>
          <a:xfrm rot="10800000">
            <a:off x="9986000" y="4006925"/>
            <a:ext cx="161100" cy="626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65FB1172-C7FB-637F-5DF7-16AEA2C43E4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19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F181BD1-CBE7-1693-77F1-1E085FDE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18DDCA9B-1B36-8919-D431-C10CA47DC9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3028D76A-ECE2-6A58-D5B8-B0FB1A24610B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270A7F48-206C-B4C7-ECDE-9C9B4364A527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227ED3E6-18A0-0E6E-0BC0-BD0F43A7B6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44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CF44D02-D605-D731-E295-15B4B074A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090CC910-9835-BEA8-4D65-1AA70778A7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1B2E1D7A-28C0-C618-A017-16571062DFCB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1-1.5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hours practical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859CCE88-B1BE-A2CD-CCC3-43AD65DE9621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ACE3961D-AB83-56B6-7B6E-6EF4F7B873D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046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90AAA7C-6059-9FE0-268D-D5B857599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5CB8B989-1594-179C-8D40-207190F19D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37227900-346A-DA62-04D6-AD2197236FF6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1-1.5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hours practical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Designed to provide </a:t>
            </a:r>
            <a:r>
              <a:rPr lang="en-GB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hands on experience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49952B2E-D9EB-027E-6C3A-9353CC994E5C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5BA0B3F6-8531-F546-A4AF-55847CDA8E8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696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9D71A346-3F88-7BD7-B48C-D65561F9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34DB4F34-7BFF-46EE-CBEB-611FBFD91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91A8D0FB-B07E-9788-E6E8-7F18C2B0ECA4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1-1.5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hours practical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Designed to provide </a:t>
            </a:r>
            <a:r>
              <a:rPr lang="en-GB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hands on experience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AFB27EC8-D737-95E2-3E38-8AA77F079AB4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5;p17">
            <a:extLst>
              <a:ext uri="{FF2B5EF4-FFF2-40B4-BE49-F238E27FC236}">
                <a16:creationId xmlns:a16="http://schemas.microsoft.com/office/drawing/2014/main" id="{75AEFA46-1C87-6FD4-B142-4BB7451440EE}"/>
              </a:ext>
            </a:extLst>
          </p:cNvPr>
          <p:cNvSpPr txBox="1"/>
          <p:nvPr/>
        </p:nvSpPr>
        <p:spPr>
          <a:xfrm>
            <a:off x="3592450" y="5671173"/>
            <a:ext cx="23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CRUCIAL TO CODING!!</a:t>
            </a:r>
            <a:endParaRPr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2EB2B0C8-A517-9761-DE21-0759B645F79B}"/>
              </a:ext>
            </a:extLst>
          </p:cNvPr>
          <p:cNvSpPr/>
          <p:nvPr/>
        </p:nvSpPr>
        <p:spPr>
          <a:xfrm>
            <a:off x="4247625" y="4597397"/>
            <a:ext cx="1848375" cy="2441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37;p17">
            <a:extLst>
              <a:ext uri="{FF2B5EF4-FFF2-40B4-BE49-F238E27FC236}">
                <a16:creationId xmlns:a16="http://schemas.microsoft.com/office/drawing/2014/main" id="{CA6FA025-BF9D-21A6-75DB-A9CBB32E1038}"/>
              </a:ext>
            </a:extLst>
          </p:cNvPr>
          <p:cNvCxnSpPr>
            <a:cxnSpLocks/>
          </p:cNvCxnSpPr>
          <p:nvPr/>
        </p:nvCxnSpPr>
        <p:spPr>
          <a:xfrm flipV="1">
            <a:off x="4755225" y="4916333"/>
            <a:ext cx="336539" cy="83096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274B7C9B-54F3-CF73-9451-C8D98549443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8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33DC3681-F82F-FF92-6E94-0716C0398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C0D094BA-335A-466A-F3F5-031AC250A3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2E216A0A-6BD0-A7B3-9769-E10AE223F500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1: Introduction and Data Types 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Course Structure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DF63133-93BF-0E30-31A3-09EE3B1AF63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27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F38BC1AA-B410-04BE-D243-59F7BF5E8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E101E63F-C489-6868-3E9A-FC247D2C5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88FA4C91-2535-4276-2290-14F7A8E3638F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1-1.5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hours practical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Designed to provide </a:t>
            </a:r>
            <a:r>
              <a:rPr lang="en-GB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hands on experience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D0EC1A91-6C60-03B6-2298-85ABA28295FA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487BAFAC-CE4D-A436-E9D8-C4401720136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404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D88DA866-427C-02A1-A8F6-648431FA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E278477F-15E5-CC14-C4AB-9431D051D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7BAB4A46-1F50-7692-90F5-EAF146648DED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1-1.5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hours practical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Designed to provide </a:t>
            </a:r>
            <a:r>
              <a:rPr lang="en-GB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hands on experience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Opportunity to ask for help from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9D32538E-FFBE-F6E6-6641-E089179CFA30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2F2B0DBF-0F3F-B189-9BBF-D07C4A01AB3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698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60806516-31FF-5A5C-01FB-5C664275B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479ECCE4-84D8-5BA3-EEF0-7561809FD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3A89239B-EFAA-1E0D-A0A3-056960A07CA8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1-1.5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hours practical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Designed to provide </a:t>
            </a:r>
            <a:r>
              <a:rPr lang="en-GB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hands on experience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Opportunity to ask for help from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Lecturer</a:t>
            </a: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0E235B48-3AF9-F441-948C-349AFF3C0AF9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F3850C64-A7DF-979B-CBC2-2B7802E97F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22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3CFEC64E-0995-9FC5-4AAE-8321ED962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E6936E95-4891-0E13-F5A2-514FC76C6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628FB698-3F42-00A8-2E00-064FC4A5A7DC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1-1.5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hours practical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Designed to provide </a:t>
            </a:r>
            <a:r>
              <a:rPr lang="en-GB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hands on experience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Opportunity to ask for help from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Lecturer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PhD helpers</a:t>
            </a: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521A93BA-19B6-E9E0-812B-4ADFC35BAA11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FED95D0A-8FF0-A92B-E429-9388733263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113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183A8DFA-CD67-B5CA-3678-403821BF8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D5E3F5C1-94E5-0ADC-6E79-07A472892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Lectures</a:t>
            </a:r>
            <a:endParaRPr dirty="0"/>
          </a:p>
        </p:txBody>
      </p:sp>
      <p:sp>
        <p:nvSpPr>
          <p:cNvPr id="131" name="Google Shape;131;p17">
            <a:extLst>
              <a:ext uri="{FF2B5EF4-FFF2-40B4-BE49-F238E27FC236}">
                <a16:creationId xmlns:a16="http://schemas.microsoft.com/office/drawing/2014/main" id="{310552F1-DFF1-9250-5866-B1CD780B69B7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weekly lecture will consist of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30-40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minutes presentation time covering: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Administrative points (e.g. homework submission etc)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Code Demonstrations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1-1.5 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hours practical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Designed to provide </a:t>
            </a:r>
            <a:r>
              <a:rPr lang="en-GB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hands on experience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Opportunity to ask for help from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Lecturer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PhD helpers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Each other!</a:t>
            </a: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>
            <a:extLst>
              <a:ext uri="{FF2B5EF4-FFF2-40B4-BE49-F238E27FC236}">
                <a16:creationId xmlns:a16="http://schemas.microsoft.com/office/drawing/2014/main" id="{B6448A7C-FBCD-A998-B0A9-322F3EF03356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500" y="1933375"/>
            <a:ext cx="2962176" cy="20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EFC5017E-6C0D-6874-7D26-1955A4B12AB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049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C9DA2EAE-FCDC-3FAC-6B9A-8DFD6BEAE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A1312151-70BD-48FE-50F6-2813B1CE6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F042700-7E98-AD04-D530-9112A6BBC66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40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2DF05A8C-1CBE-06C3-09A5-91887326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C8EFD7BA-58AA-597E-AB66-A18C0A3E51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346D89-616E-CED2-D06F-0F4B7C720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5A4BD42-952B-1919-094E-84F9F4B07B4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46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50EF0B2A-A879-4F7A-3001-0791E6FA8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F93596E0-E5E0-CA9E-A625-3D0CD333D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113D8778-EA1A-095C-4D17-6284F5299468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B67A70-248A-F18A-F2D0-74D4C2F41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2D27401-2352-FBED-D975-FB20764D1C7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421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D471C241-16A4-04DC-D1A9-9A40A8FE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211E260A-CB0B-CDBD-5AD5-941F17EFE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F9AB99E8-CF86-0737-1881-863F1FEF5116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(optional) assignments available on quarto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821BF1-60B7-5EA6-4018-90DD2A380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F0ED203-21AE-202C-BE2B-DBAFC1E8D5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2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852087BB-AD88-068E-BFCC-1018CA5D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A7EE090E-823A-0652-B502-2EB892BE7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3598C512-D2A3-30D1-621F-1828B5DCB176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(optional) assignments available on quarto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Summative: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9966A9-ECB3-C89D-D6D3-DDC1BCB20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0F759C2-5ACD-7E69-8FD9-E9F60FCFEE3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8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ED314658-6C1B-C554-92B2-1DA2C54B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102594A2-90F4-3F6B-5C54-1D96088BA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5E93EF28-6BB4-B2C6-A99C-C4A43490FA56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1: Introduction and Data Types 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Course Structure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Setting up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8305F49-CD06-EC9C-8468-B005508CD98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16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5D07EBBC-A504-A360-AC31-122425C9A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34FE1233-823E-CAF3-6A13-F9757948FA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B416EE51-CEAC-3EFA-07CC-AABC1B2CEDEC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(optional) assignments available on quarto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Summative: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module is 100%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854C7-1AB9-48E6-2AFB-B6D44A605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7A5898D-22A7-6674-BEB9-069A7F7F36C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29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954F4D94-4FAA-44B4-944A-8E981448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85F28287-33D7-9DCE-EED7-A675FE6BB7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1A5C7094-6D71-AF3A-E834-1CBAB3CA0CC6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(optional) assignments available on quarto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Summative: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module is 100%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 pieces of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46EC2-4E03-42AE-6A75-627CFEF8C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63E6F9F-6D6D-4828-0253-41FCFEB8258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46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41499F86-21E1-02D6-F9C6-52EF08C57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B1F9E4B1-C47C-FA0C-9030-ED0DA1BCB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E98C7047-9500-C8ED-02B7-91D7D583D7E4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(optional) assignments available on quarto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Summative: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module is 100%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 pieces of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04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1 (15%)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1C996-14F6-5304-5DE0-90689CD7E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52A6C08-964A-C3D2-627C-A983530F0A3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233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A71C3221-6585-D93E-BBAF-2FD0958FC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9557FCD5-7E02-44BF-D10D-8B4EDB757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7785D976-26F5-C610-61C2-E011A112275F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(optional) assignments available on quarto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Summative: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module is 100%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 pieces of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04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1 (15%)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2 (30%)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C4FDDC-B95E-503B-7D6E-B0634CFB7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AA56285-67AD-E869-3C22-C604C3E2F6B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45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C108A7B6-CB3A-A106-B3DE-67443B337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3CF73BFE-7258-10C6-AEF0-DB6396816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1C33E1EE-1A8C-7BDB-5425-DF60298C199F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(optional) assignments available on quarto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Summative: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module is 100%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 pieces of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04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1 (15%)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2 (30%)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3 (15%)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C1AD87-0055-AB67-2995-07D51C154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23585E8-2B8E-1EF0-A03C-B7114315E30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345E675C-32DF-6ABB-D686-C67CB9BF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6C52704F-9D2F-508A-EA2E-F660015C0D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50893886-9EED-7D79-8C2B-50696034092C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(optional) assignments available on quarto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Summative: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module is 100%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 pieces of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04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1 (15%)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2 (30%)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3 (15%)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4 (40%)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44E6CB-DC5F-FB4D-124D-26D57EF4A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8D2A91A-6D11-4557-2572-9BE4B31A16C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5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AE8754B3-EF8B-6C17-316C-21486D53A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3145DD37-43D0-5D24-7275-5E166EF81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7CE27367-97FB-5F99-CEEB-5E47B10F19E7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(optional) assignments available on quarto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Summative: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module is 100%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 pieces of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04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1 (15%)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2 (30%)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3 (15%)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4 (40%)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Assignments 1-3 will be exercises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F9B7D5-C5E8-772A-BF7A-6D7E847FD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7E53097-A181-8E47-B19D-09B085BA621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35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45B774FE-6FF1-0872-3886-9E63EBF02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A6465193-511A-D848-F076-7CBEB573D8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AB6FDF9B-9047-6EA0-5492-736BE864AD9D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(optional) assignments available on quarto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Summative: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module is 100%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 pieces of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04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1 (15%)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2 (30%)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3 (15%)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4 (40%)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Assignments 1-3 will be exercises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4 will be different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737844-BE01-14F1-263B-4DE1684EF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BBC2DCA-470E-E3B5-95DC-EB98A000BC2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809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274EC29F-F0A7-97B8-73CA-BCC218348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B35D6CB1-C049-DC4E-BE17-B00CBAF289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Assignments</a:t>
            </a:r>
            <a:endParaRPr dirty="0"/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8FB14AF9-12D3-FE90-0D59-027510824F74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(optional) assignments available on quarto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Summative: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module is 100%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 pieces of coursework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04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1 (15%)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2 (30%)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3 (15%)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4 (40%)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Assignments 1-3 will be exercises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Assignment 4 will be different</a:t>
            </a:r>
          </a:p>
          <a:p>
            <a:pPr marL="1371600" lvl="2" indent="-304800">
              <a:lnSpc>
                <a:spcPct val="90000"/>
              </a:lnSpc>
              <a:buClr>
                <a:srgbClr val="1CADE4"/>
              </a:buClr>
              <a:buSzPts val="12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Project report analysing a dataset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B7386-6F56-EBE8-9064-1ADA1B07F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DD73E7A-BE3E-B7F4-239D-411299BDF8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95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Material</a:t>
            </a:r>
            <a:endParaRPr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0615A57-F34A-1DEF-B858-A74ABA7BCCC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5/19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6E1E8F39-21B4-8B3F-F238-5A547ED5C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2B87C7AE-604E-27E6-6434-83887BCAD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DE0AB2D9-6095-F40B-1266-C3E495CA8D47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1: Introduction and Data Types 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Course Structure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Setting up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Introduction to Coding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3786097-7A28-959F-824C-E2FC0F0B55A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43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483F2FC-F771-0371-DB1F-2CB61E8A2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659EFB3-498C-84F8-3F89-E1B27AD129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Material</a:t>
            </a:r>
            <a:endParaRPr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7E93002B-3875-CBA4-99B9-093104AF8E06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43;p18">
            <a:extLst>
              <a:ext uri="{FF2B5EF4-FFF2-40B4-BE49-F238E27FC236}">
                <a16:creationId xmlns:a16="http://schemas.microsoft.com/office/drawing/2014/main" id="{B6C2DF61-01A7-CAFE-3E7F-701D1C3280D4}"/>
              </a:ext>
            </a:extLst>
          </p:cNvPr>
          <p:cNvSpPr txBox="1"/>
          <p:nvPr/>
        </p:nvSpPr>
        <p:spPr>
          <a:xfrm>
            <a:off x="1363500" y="18030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course material is available online via: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18441E2-C872-C395-0DAA-471DAE723E7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96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35F7882-EB42-1836-0D51-83E7445B4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6A23979-573A-68A6-11BF-DD9C8D577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Material</a:t>
            </a:r>
            <a:endParaRPr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839614CF-0FB4-1FAB-1023-B1CCA7FDDA4B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43;p18">
            <a:extLst>
              <a:ext uri="{FF2B5EF4-FFF2-40B4-BE49-F238E27FC236}">
                <a16:creationId xmlns:a16="http://schemas.microsoft.com/office/drawing/2014/main" id="{B93C88B1-A9F4-CC22-30D4-CFCB1FFF6A1C}"/>
              </a:ext>
            </a:extLst>
          </p:cNvPr>
          <p:cNvSpPr txBox="1"/>
          <p:nvPr/>
        </p:nvSpPr>
        <p:spPr>
          <a:xfrm>
            <a:off x="1363500" y="18030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course material is available online via: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Quarto – online searchable version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BDD4D4E-B29F-7F19-0AF8-56B73BFAD41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63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4CF485D-3BD6-F1BA-AC63-B2B62855F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478F0EA-7F33-53D3-8BF5-1FDCF195ED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Material</a:t>
            </a:r>
            <a:endParaRPr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A039C945-04E3-551C-C23B-D55C627A9991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43;p18">
            <a:extLst>
              <a:ext uri="{FF2B5EF4-FFF2-40B4-BE49-F238E27FC236}">
                <a16:creationId xmlns:a16="http://schemas.microsoft.com/office/drawing/2014/main" id="{698BFB7C-A125-D8C3-8593-D926057F3B9B}"/>
              </a:ext>
            </a:extLst>
          </p:cNvPr>
          <p:cNvSpPr txBox="1"/>
          <p:nvPr/>
        </p:nvSpPr>
        <p:spPr>
          <a:xfrm>
            <a:off x="1363500" y="18030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course material is available online via: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Quarto – online searchable version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FD677-A9E8-CEC7-5627-1798567BD0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" t="14286" r="85446" b="78808"/>
          <a:stretch>
            <a:fillRect/>
          </a:stretch>
        </p:blipFill>
        <p:spPr>
          <a:xfrm>
            <a:off x="1643742" y="4073750"/>
            <a:ext cx="2623459" cy="766351"/>
          </a:xfrm>
          <a:prstGeom prst="rect">
            <a:avLst/>
          </a:prstGeom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51523D1-9689-9F26-DB8E-E04A2608400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77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02D2E58-ACD6-01AB-36B0-B7AAE8847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B108EE0-01E1-80A6-F038-AA5DD3A06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Material</a:t>
            </a:r>
            <a:endParaRPr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C329396B-5036-68F9-42BF-E6F932114C1E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43;p18">
            <a:extLst>
              <a:ext uri="{FF2B5EF4-FFF2-40B4-BE49-F238E27FC236}">
                <a16:creationId xmlns:a16="http://schemas.microsoft.com/office/drawing/2014/main" id="{AC9B02C3-12C2-DB4C-88F3-3355D075F5A4}"/>
              </a:ext>
            </a:extLst>
          </p:cNvPr>
          <p:cNvSpPr txBox="1"/>
          <p:nvPr/>
        </p:nvSpPr>
        <p:spPr>
          <a:xfrm>
            <a:off x="1363500" y="18030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course material is available online via: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Quarto – online searchable version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– interactive interface we shall work in during class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27190-23B7-88CC-159D-295732C3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" t="14286" r="85446" b="78808"/>
          <a:stretch>
            <a:fillRect/>
          </a:stretch>
        </p:blipFill>
        <p:spPr>
          <a:xfrm>
            <a:off x="1643742" y="4073750"/>
            <a:ext cx="2623459" cy="766351"/>
          </a:xfrm>
          <a:prstGeom prst="rect">
            <a:avLst/>
          </a:prstGeom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7377C32-50A9-748D-499E-06AF891B338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16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C4004D4-5850-AE43-3E0F-F61FD849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422A24D-3A93-098B-497A-F84315B795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Material</a:t>
            </a:r>
            <a:endParaRPr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C54DB8C3-8D56-A2CC-BB48-E4DBEE7B2D4E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43;p18">
            <a:extLst>
              <a:ext uri="{FF2B5EF4-FFF2-40B4-BE49-F238E27FC236}">
                <a16:creationId xmlns:a16="http://schemas.microsoft.com/office/drawing/2014/main" id="{A0453D3F-1112-6E22-2E9D-D54E21FD7820}"/>
              </a:ext>
            </a:extLst>
          </p:cNvPr>
          <p:cNvSpPr txBox="1"/>
          <p:nvPr/>
        </p:nvSpPr>
        <p:spPr>
          <a:xfrm>
            <a:off x="1363500" y="18030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course material is available online via: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Quarto – online searchable version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– interactive interface we shall work in during class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41D8D-AFC9-977A-5A36-D58D6B2FDF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" t="14286" r="85446" b="78808"/>
          <a:stretch>
            <a:fillRect/>
          </a:stretch>
        </p:blipFill>
        <p:spPr>
          <a:xfrm>
            <a:off x="1643742" y="4073750"/>
            <a:ext cx="2623459" cy="766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401920-33C6-31CB-165E-C13DCAAF71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315" t="17302" r="41417" b="68730"/>
          <a:stretch>
            <a:fillRect/>
          </a:stretch>
        </p:blipFill>
        <p:spPr>
          <a:xfrm>
            <a:off x="5613341" y="3932274"/>
            <a:ext cx="3262028" cy="1099842"/>
          </a:xfrm>
          <a:prstGeom prst="rect">
            <a:avLst/>
          </a:prstGeom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1949B2C-5988-CD73-65EA-A7E9A6C1F67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449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57F374A-539C-52F3-DA7C-73C370FE8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5FC9-D879-C538-4B2E-2B94DC76538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F46E706-1B23-5F82-05F4-0A414D0780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4AD832AD-FE31-2052-3704-F279A6F9113A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990B4D7-7DC2-E377-D0E0-7DCEE0B8262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06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EE7FBE5-BB56-393E-22B2-20E78CA9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4CEB5E-BFA2-F92B-B0E7-CF84D8C4881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AA99EF7-3C7A-9722-AEE6-BF16056D9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B4393890-3BE2-D448-E393-F4A1D973BA4C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E5440DB-0ED0-581D-31B0-B1F71A73673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0532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7D064FB-5594-6902-2BEF-95576013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B8C825-F73E-2DA4-0D14-7F7C5AC040E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B68E1D5-842C-4E5B-4A4A-C249F5C2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423845F-DDDB-B28A-5652-BF4C3CA829ED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2E68EB0-99F5-B3E4-8B41-DB7D2E69A3F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61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27A6791-3D1C-F34C-0CAE-437142629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8158C6-AD9E-75E2-9D8E-25294A49FD4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DD26472-D755-B282-091B-E856EA21D6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7A8A7E8B-EE2A-FB82-2EB7-D3C4DBEF493F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6E862E2-552A-64B2-0658-9E4CAF7BBD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8D60E-D516-8A1D-4A8D-05E41CB4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06145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61A6269-01AE-5F1F-4655-65A226867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3BB1A5-678F-E9FA-669E-12E07189AA2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03EAD7D-3EBD-7B2B-F222-65D0B1E9AD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B28150EC-235C-9A3A-AD68-71997FEBD1DA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2EE3750-E48A-C116-BA8F-41C29A0DB58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02CB7-96E3-A15F-3EAF-4EB777AFE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921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C76699DE-7A2A-6FA0-6D68-659FDB96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D9C8B637-6883-A1A0-C055-6CE833CAB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C73F38B5-02AA-5D8B-DD05-E224C655F5A3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1: Introduction and Data Types 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Course Structure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Setting up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Introduction to Coding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Data Types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259ADE4-8ED5-48CB-7911-53A4991370D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71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B0C9104-F959-EAE3-41DF-1B62A2A7E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45C3E0-736E-C7AD-2954-CA78538B4CA9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B145B3E-8B41-D28D-8EA0-0FA18A81F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84DD88E0-7D7F-02C3-3F0E-C54DB1184B08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5B5EB-E69D-CD25-B0B3-8C3C1EBE95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EADC814-A2C0-A66D-F01A-E53F387E9D1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959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877EF8F-EC5A-6400-D3F0-5EA39861E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08DFDF-3ECF-AD49-8778-AEFF06E14969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378ECD2-F683-E9BE-83D7-CC3432C99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FA2EDFB1-6D0A-26AE-AC00-FC7C7CC2EF80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3DCB8-B1C2-9DF1-9014-D5205EAB1F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BE29D44-82EA-3CCE-2497-A40F5D899CD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74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4298597-B580-7EEF-09D5-9061B5F71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4FC7E3-4E51-F3CB-F439-66449BC1D55C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B1B9983-1AE3-B248-480A-5C6B0063E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00D78772-AD57-6768-781A-55F52FB45AD0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B1B0C-B7CE-D4CE-B4F7-48AEB063D7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F734589-8AF7-5216-D106-7521330EB02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31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F11E6AA-898C-5D4D-0F2B-58FD9CA34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2CCDB-3A9B-379C-7B33-EFC89B92BF3D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B23137A-CD0A-51CF-62CF-A89E34B77A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BEDDDE3-225B-5EBC-5BCB-DD1734CC53AD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684FFD-6061-D94F-497B-14BFA581D6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AFFCB3F-B001-6C89-DA63-CA4FCB45AEA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24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13CDB18-8FC0-C7CC-AA80-56A0C19D3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554D61-A066-5507-71EA-68B3612D52A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62655CA-A480-B009-A0FB-A0FA31C5D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22BF6296-EAF3-9C42-96C3-5981C186929B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4F0BF-1C83-7525-C2F8-B0523EA32E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406" t="23612" r="28890" b="74025"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E8631-8DC3-9CF8-0C5C-45533D7C41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D8DD9D3-9845-FCBA-9FC9-B7E3166C184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14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1AF5F30-E1AF-51A5-DFCC-13BD31D2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585939-731E-2AE1-1295-D6A5B9E8D3C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9270C0B-FBC8-0865-33D3-CEE75FFCC9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003560D6-189B-4789-EB8C-A070A3C701D7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25F17-EBF0-5306-DD3E-F58B7F382F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406" t="23612" r="28890" b="74025"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33445A-A52C-2865-C4B9-CEDFDE5475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136;p17">
            <a:extLst>
              <a:ext uri="{FF2B5EF4-FFF2-40B4-BE49-F238E27FC236}">
                <a16:creationId xmlns:a16="http://schemas.microsoft.com/office/drawing/2014/main" id="{9D60A045-3757-43ED-5342-24154AF35C62}"/>
              </a:ext>
            </a:extLst>
          </p:cNvPr>
          <p:cNvSpPr/>
          <p:nvPr/>
        </p:nvSpPr>
        <p:spPr>
          <a:xfrm>
            <a:off x="7175500" y="5589210"/>
            <a:ext cx="1020233" cy="35605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CFD6FFD-A966-E1C8-4DCC-5C8614E5086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195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29AC9AB-0207-15DC-A5D6-196C096E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7C3315-6BAD-2EBC-926C-8DAC4B11723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616B350-A54E-9CB8-068E-E70F6C1DE8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42077FB8-FE07-6E8C-4CC5-850DE2DA61C7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23BAE-4F38-398E-67FC-F1AF81E70E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406" t="23612" r="28890" b="74025"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579FC-895D-6EE6-F003-9F2E45938B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43293C5-5FC9-FC17-A172-AFD37E4969E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47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24E89F9-59AC-FE8C-B292-70916BB65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023B43-1711-E78D-F884-7F5B085858D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51867A7-8AE0-1E7E-5FF9-EB7B039A9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A1F3111-069D-F037-6029-A434B193F753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12613-1F0C-59E5-A0CC-731766FD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139" t="17219" r="40139" b="59793"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4F8C8-4DB4-233A-8AC1-FBA828CCA6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406" t="23612" r="28890" b="74025"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2DEF9-F572-1CD5-9E9A-284F971C23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8F9CC26-7B0F-3A97-CE9F-112C37BDFC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94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B695AD6-9A6F-6C42-10B1-5D48106B4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A1C03D-1EBC-B469-4887-0C8F909F3A1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65C3934-571F-AA9A-876F-AA76FBB1D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A8587DE5-F582-CC7C-99B8-7BDA38FA70F3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3ACA8-7A53-DDEB-330F-EE2DE48AE2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139" t="17219" r="40139" b="59793"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C31EE-B974-1649-1BCD-31FC1E8BD1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406" t="23612" r="28890" b="74025"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D034B-26E0-1043-9254-A2F1CA3380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136;p17">
            <a:extLst>
              <a:ext uri="{FF2B5EF4-FFF2-40B4-BE49-F238E27FC236}">
                <a16:creationId xmlns:a16="http://schemas.microsoft.com/office/drawing/2014/main" id="{AAB3BBA5-F807-5BFA-FF9F-43775B93FC4C}"/>
              </a:ext>
            </a:extLst>
          </p:cNvPr>
          <p:cNvSpPr/>
          <p:nvPr/>
        </p:nvSpPr>
        <p:spPr>
          <a:xfrm>
            <a:off x="8452956" y="4544437"/>
            <a:ext cx="2911729" cy="34324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338072B-80E8-B688-44C3-C1E54F2773C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640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F294C23-BCEC-1A88-CE71-BB972497B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05241CE-7A67-68D1-FA79-F50CDE08C198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9F21BD4-919B-EA29-DBB7-072575B821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794E8FDD-605A-4A61-0BBC-F2748DA9B2B8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25A4F-06CF-5A5A-84B7-80B8783B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139" t="17219" r="40139" b="59793"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A24E74-246C-C1F8-DFDC-D8F17761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406" t="23612" r="28890" b="74025"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08801-E04F-3C66-BAC8-7164D739D6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136;p17">
            <a:extLst>
              <a:ext uri="{FF2B5EF4-FFF2-40B4-BE49-F238E27FC236}">
                <a16:creationId xmlns:a16="http://schemas.microsoft.com/office/drawing/2014/main" id="{76BEE5C7-C533-2AB9-F8C7-623047567E3B}"/>
              </a:ext>
            </a:extLst>
          </p:cNvPr>
          <p:cNvSpPr/>
          <p:nvPr/>
        </p:nvSpPr>
        <p:spPr>
          <a:xfrm>
            <a:off x="8452956" y="4544437"/>
            <a:ext cx="2911729" cy="34324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8708FAF-CC6A-3374-7756-B2B0E20AB1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7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9883620C-DE2E-8E81-EFE2-521DCC594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CA0F1EB6-A6F5-D2F3-E552-D3D18E950D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BFAA2D3E-7D18-F53C-6BC0-E9BDD9749AC1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1: Introduction and Data Types 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Course Structure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Setting up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Introduction to Coding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Data Types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</a:pPr>
            <a:endParaRPr lang="en-GB" sz="16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B590CAC-2EE7-970B-B72B-55C959BB43E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6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9B8EB49-46CE-B264-ADA3-95C1432C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6D1FBB-DC79-838B-3AFB-3EBAA26D686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6EFA8CB-2704-667B-A476-CEEC9ED0F7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A052393-82D6-EE81-9872-14CB8FBAFDA2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git@github.com:TomMaullin</a:t>
            </a:r>
            <a:r>
              <a:rPr lang="en-GB" sz="1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/SCIF10002-2025.git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3D2AD-E51F-A5B7-71CC-980546B40F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139" t="17219" r="40139" b="59793"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84DFAC-8C6A-AB06-2D6F-B867D820EF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406" t="23612" r="28890" b="74025"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B26DD-48C9-1748-3189-05B6D54DCA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136;p17">
            <a:extLst>
              <a:ext uri="{FF2B5EF4-FFF2-40B4-BE49-F238E27FC236}">
                <a16:creationId xmlns:a16="http://schemas.microsoft.com/office/drawing/2014/main" id="{A2175519-BF38-1A44-79D9-8BF14E23DFC9}"/>
              </a:ext>
            </a:extLst>
          </p:cNvPr>
          <p:cNvSpPr/>
          <p:nvPr/>
        </p:nvSpPr>
        <p:spPr>
          <a:xfrm>
            <a:off x="8452956" y="4544437"/>
            <a:ext cx="2911729" cy="34324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0676819-1DBF-1301-69D8-FE7B6B84551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375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C1FA688-2D8A-A9A9-567A-3EF87B81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6B10C4-1C87-EC82-1176-F07CC056C0B4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6337159-DF8C-275C-7E05-C2774268E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9D9EAD36-F19C-89EC-7B3A-204352777D51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git@github.com:TomMaullin</a:t>
            </a:r>
            <a:r>
              <a:rPr lang="en-GB" sz="1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/SCIF10002-2025.git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CCB83-6F4A-D850-197C-4B5446A46E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139" t="17219" r="40139" b="59793"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CE97DC-A471-6723-F21E-1DC1620723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406" t="23612" r="28890" b="74025"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BC672-C118-BDC0-C85A-F1453BAC3B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806AA7F-C779-445C-E2F4-157979D482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5809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857C75A-DFD6-DE61-61AD-1A6AA4A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E94040-610A-52D7-E4CA-2A5D3C0B664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EE9BCFB-AC0C-53BB-0457-FDB064E643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906A689-B81E-B429-6EFB-3560F417CBAA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git@github.com:TomMaullin</a:t>
            </a:r>
            <a:r>
              <a:rPr lang="en-GB" sz="1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/SCIF10002-2025.git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Press clone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B1C9E-2E22-0C18-B940-6E266A6A41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139" t="17219" r="40139" b="59793"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261690-E1C0-4E82-3C0A-600FBAC452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406" t="23612" r="28890" b="74025"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3D658-6395-85A0-DF36-6B18D58BC5A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5E14D1E-A5F6-7CDD-4E84-0DE3330A82E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379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EC81706-009F-4739-9686-148CE30E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3DC418-4503-D439-69E3-D64717B1CBE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2600C56-EE5F-013B-6113-FED34426F7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5AD3E5A5-4F1D-E90D-DAD4-E116400766B1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git@github.com:TomMaullin</a:t>
            </a:r>
            <a:r>
              <a:rPr lang="en-GB" sz="1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/SCIF10002-2025.git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Press clone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E6432-7353-9DB2-13AD-1FA88E56FE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139" t="17219" r="40139" b="59793"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0A7A81-380A-3ACA-C723-BE8F7FE8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406" t="23612" r="28890" b="74025"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94F216-D38B-8B5C-FF75-630CF7348D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36;p17">
            <a:extLst>
              <a:ext uri="{FF2B5EF4-FFF2-40B4-BE49-F238E27FC236}">
                <a16:creationId xmlns:a16="http://schemas.microsoft.com/office/drawing/2014/main" id="{B2354CB8-EAFC-7829-0E01-E8B1E15CA1B0}"/>
              </a:ext>
            </a:extLst>
          </p:cNvPr>
          <p:cNvSpPr/>
          <p:nvPr/>
        </p:nvSpPr>
        <p:spPr>
          <a:xfrm>
            <a:off x="10367433" y="5584372"/>
            <a:ext cx="474134" cy="27456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F03FD99-2E5A-0220-6479-99A9FB95D5E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915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F36FD67-E622-B8B0-C7C3-2F75E897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54D1EA-C142-1A06-CCF8-276D36CB4E69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1DFA6CF-A72E-876D-D99A-B48042375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CBA32C16-5979-38F6-FD0E-AC1150EBBBC6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git@github.com:TomMaullin</a:t>
            </a:r>
            <a:r>
              <a:rPr lang="en-GB" sz="1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/SCIF10002-2025.git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Press clone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0CBC1-B13B-031E-BA69-2A7BAB2BD7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139" t="17219" r="40139" b="59793"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3AEB7-1E13-14E4-9C86-301D59B983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406" t="23612" r="28890" b="74025"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2708D-E3CD-F9A3-9D7E-131D81297F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10763" r="20898" b="3223"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8574B88-02CB-9E29-0EAE-B3EDC901B1A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13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0CA1E83-9B78-E9D4-33C2-E4AFD092E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349A4BB-DCC5-F8AB-7382-0D3407D9A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Coding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50A1846-BBAB-826B-9AA3-B3464E6D172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707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F5FD407-54DE-8E7B-A98B-1218AC4DD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CD0171D-14E8-ACF0-E779-E7D62A0491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Coding</a:t>
            </a:r>
            <a:endParaRPr dirty="0"/>
          </a:p>
        </p:txBody>
      </p:sp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F531A3DB-E7D3-28AA-D111-A3702260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378148B-2A71-121D-9E01-D5287284C0C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4839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8E22B68-5BAB-9948-F771-2D93C058A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6B18EEF-58C0-AED5-1EED-AC8AB4C1B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Coding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EDEF8FE-7C37-FB24-0F4D-62557FAFACD9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module, we shall be learning to code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A170A773-E005-F5F6-4F75-090845A8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2AA9F4C-C957-7EF0-9FC2-3576F46998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8972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797DDBC-1776-B232-3587-0D70E6D67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6FE6441-A9D8-97D0-3F35-021737C54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Coding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28931F5-CB7D-9343-3D89-E94CDBFA2C77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module, we shall be learning to code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365A1-3A25-6171-99A3-39F6EEF3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1077219D-386A-40E6-39BB-FE77E02D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970194C-CCD0-CDBF-18ED-A1D1927FB39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3338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D43ADED-E778-C3B6-0906-209B60A7F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CE7A3FC-2A21-8EDD-315B-2A38DDF463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Coding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0B3036DB-63A8-2F48-172D-44AACAD0F16F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module, we shall be learning to code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a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35E70-777A-FA6A-C96E-A251C5857C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1E08E5E7-A9E5-B506-169C-C8E916D3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F239F59-B3F0-EEFE-D5FD-EC774B673C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49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294C1A8F-2638-E123-F721-7805ED7F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20606C34-69BB-B340-0942-2044DE47A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F3969B4E-C860-2018-A5E7-AEA774C5C0FB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1: Introduction and Data Types 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Course Structure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Setting up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Introduction to Coding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Data Types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2: Booleans and Conditionals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Booleans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If statements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5D446DD-C480-EC0B-8735-8891D9982CD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159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FE4D2D9-2BC3-9EDB-CE35-5A3BD515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B11686B-C01E-D4B4-9376-B77F6148B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Coding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872D78D5-CE91-D003-27B5-EEADFB7F5AC3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module, we shall be learning to code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a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 humans communicate using different languages, there are many languages we can use to communicate with a computer</a:t>
            </a: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BFF43-73F7-294D-2507-64AA8D44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59A7FAC9-C857-A9B9-9DA2-092912E2F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F9C996D-20F1-93AD-2939-C231E404C52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253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A9938D1-9424-4391-349A-A199FE53C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5594740-D7FA-9977-E911-870B64D939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Coding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7E61AAD-35B5-E550-CCF9-B7729A4D026B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module, we shall be learning to code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a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 humans communicate using different languages, there are many languages we can use to communicate with a computer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particularly useful for:</a:t>
            </a: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C01AF-A6EE-9622-E7FF-97D82F92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181A29DB-6031-9282-FB77-B27D9AC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7A13897-77B2-131E-010E-65E62E19BAE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655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0E952C9-739E-DED5-CD21-8F59AF7E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ED6564C-3955-96F2-C476-9277D5A0C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Coding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D3D7C274-020C-66CE-BA4B-100FA468E5D8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module, we shall be learning to code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a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 humans communicate using different languages, there are many languages we can use to communicate with a computer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particularly useful for: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Analysing data</a:t>
            </a: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C2670-CD6C-FEFC-11EB-879EBCBC39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DA3E3393-1C9F-5882-99F0-69F9E187D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5C36227-F90C-57CA-0B82-B76582DA6F2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990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9071E4D-FDAF-A90D-4A6A-6DF9BF9F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BE428EB-3162-CBF1-477F-ACADE8636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Coding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0E46A6F7-A6D7-61F8-18E3-418F3176C683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module, we shall be learning to code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a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 humans communicate using different languages, there are many languages we can use to communicate with a computer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particularly useful for: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Analysing data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Making plots and visualisations</a:t>
            </a: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6C8D5-8638-DE26-D961-744B3B9E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40E3F19D-2542-C884-2E3C-8D5897D4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D8877E6-D181-FACD-8A3C-94A6BAAE42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5912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617E514-C4A6-6935-D48A-C1E3EA58E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64BA0AE-92F8-7498-6217-ABE5C7C19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Coding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42FE8FDB-D13E-E067-DDDC-BB97BA214A98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module, we shall be learning to code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a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 humans communicate using different languages, there are many languages we can use to communicate with a computer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particularly useful for: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Analysing data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Making plots and visualisations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Running simulations</a:t>
            </a: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C10CF-CFC8-1966-6556-20A120A0C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651D4C3F-E49E-C887-D5D2-0F76EFC6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89EDB55-33F8-E95F-D805-E6F6E290EF9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242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5F97F79-BB8F-AE5B-6EBD-1343AB2D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53DB089-8EB4-2041-C6A4-F71DFA86D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Coding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C0DC8D83-8D23-29B2-EBD9-68E8CDB0E8A0}"/>
              </a:ext>
            </a:extLst>
          </p:cNvPr>
          <p:cNvSpPr txBox="1"/>
          <p:nvPr/>
        </p:nvSpPr>
        <p:spPr>
          <a:xfrm>
            <a:off x="1211100" y="1650650"/>
            <a:ext cx="68733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module, we shall be learning to code in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a </a:t>
            </a:r>
            <a:r>
              <a:rPr lang="en-GB" sz="2000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 humans communicate using different languages, there are many languages we can use to communicate with a computer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 is particularly useful for: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Analysing data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Making plots and visualisations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Running simulations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 and AI</a:t>
            </a: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9C0EF-7A79-0A44-D0A7-E35FE833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B8536E5B-8DD3-A89B-1905-3C055999A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D1F818C-A656-695E-4493-ECD5763833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41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C49607B-2242-970A-B62F-A93133712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8410AFC-9618-9E5D-AA1C-E385E51A78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to Code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85E40-A46D-DFB1-C246-4E226A61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BD071A07-5811-6ABC-4634-57C0DB75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E9306E1-E7D2-36D9-207A-C6EDCCCDE20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686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6EC19A8-27D1-1340-D349-DD794669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59E6ACA-574A-C5E5-A7A5-93B12DCB5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to Code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A78D8FC4-16B8-B00A-9767-883DC1DC04C9}"/>
              </a:ext>
            </a:extLst>
          </p:cNvPr>
          <p:cNvSpPr txBox="1"/>
          <p:nvPr/>
        </p:nvSpPr>
        <p:spPr>
          <a:xfrm>
            <a:off x="1211102" y="1650650"/>
            <a:ext cx="5940812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fact, learning to code is a lot like learning a language</a:t>
            </a: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2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396D7-6366-9DC2-439D-2C82A20A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125BFE4A-401D-C344-2D97-540711D70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6D4F4C6-1A96-3146-D4B4-3C2B04871FB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5435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8692BE6-93AB-FFD0-56C1-D81B474FC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F6BBD72-8B7F-4E8A-11C7-AB20A53423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to Code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A41C0835-9115-B418-F04C-3A5845F9848E}"/>
              </a:ext>
            </a:extLst>
          </p:cNvPr>
          <p:cNvSpPr txBox="1"/>
          <p:nvPr/>
        </p:nvSpPr>
        <p:spPr>
          <a:xfrm>
            <a:off x="1211102" y="1650650"/>
            <a:ext cx="5940812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fact, learning to code is a lot like learning a language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105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learning French, you might:</a:t>
            </a: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2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D0292-86A2-A11A-AFD3-95A71B690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7F70C576-ED2D-9102-C143-F03143CAE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C3F4937-27E6-DC88-BCF5-EF72683C4C4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502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7A5C9C5-D497-12AE-B948-1FBBB4166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408BE8E-2C83-DE51-534D-26243B38B8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to Code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782AD362-9F6E-EAAA-3592-877CFC0B9B7D}"/>
              </a:ext>
            </a:extLst>
          </p:cNvPr>
          <p:cNvSpPr txBox="1"/>
          <p:nvPr/>
        </p:nvSpPr>
        <p:spPr>
          <a:xfrm>
            <a:off x="1211102" y="1650650"/>
            <a:ext cx="5940812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fact, learning to code is a lot like learning a language</a:t>
            </a: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105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learning French, you might:</a:t>
            </a:r>
          </a:p>
          <a:p>
            <a:pPr marL="457200" lvl="0" indent="-355600">
              <a:lnSpc>
                <a:spcPct val="90000"/>
              </a:lnSpc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Learn many phrases</a:t>
            </a:r>
          </a:p>
          <a:p>
            <a:pPr marL="457200" lvl="1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2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B333C-07B3-1638-1654-539B885A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63775" r="49197" b="20408"/>
          <a:stretch>
            <a:fillRect/>
          </a:stretch>
        </p:blipFill>
        <p:spPr>
          <a:xfrm>
            <a:off x="7300574" y="4562425"/>
            <a:ext cx="3596025" cy="958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CFAF52A5-9AA2-DF31-1C94-23F57E22B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26" y="2424514"/>
            <a:ext cx="1450800" cy="1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62CC8F6-AD98-2D63-3B11-ACC1924417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8/19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724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9500</TotalTime>
  <Words>11469</Words>
  <Application>Microsoft Office PowerPoint</Application>
  <PresentationFormat>Widescreen</PresentationFormat>
  <Paragraphs>2356</Paragraphs>
  <Slides>263</Slides>
  <Notes>263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263</vt:i4>
      </vt:variant>
    </vt:vector>
  </HeadingPairs>
  <TitlesOfParts>
    <vt:vector size="267" baseType="lpstr">
      <vt:lpstr>Aptos Mono</vt:lpstr>
      <vt:lpstr>Arial</vt:lpstr>
      <vt:lpstr>Calibri</vt:lpstr>
      <vt:lpstr>Retrospect</vt:lpstr>
      <vt:lpstr>Lecture 1:   Introduction &amp; Data Types 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Lectures</vt:lpstr>
      <vt:lpstr>Assignments</vt:lpstr>
      <vt:lpstr>Assignments</vt:lpstr>
      <vt:lpstr>Assignments</vt:lpstr>
      <vt:lpstr>Assignments</vt:lpstr>
      <vt:lpstr>Assignments</vt:lpstr>
      <vt:lpstr>Assignments</vt:lpstr>
      <vt:lpstr>Assignments</vt:lpstr>
      <vt:lpstr>Assignments</vt:lpstr>
      <vt:lpstr>Assignments</vt:lpstr>
      <vt:lpstr>Assignments</vt:lpstr>
      <vt:lpstr>Assignments</vt:lpstr>
      <vt:lpstr>Assignments</vt:lpstr>
      <vt:lpstr>Assignments</vt:lpstr>
      <vt:lpstr>Assignments</vt:lpstr>
      <vt:lpstr>Online Material</vt:lpstr>
      <vt:lpstr>Online Material</vt:lpstr>
      <vt:lpstr>Online Material</vt:lpstr>
      <vt:lpstr>Online Material</vt:lpstr>
      <vt:lpstr>Online Material</vt:lpstr>
      <vt:lpstr>Online Material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Accessing Noteable</vt:lpstr>
      <vt:lpstr>Introduction to Coding</vt:lpstr>
      <vt:lpstr>Introduction to Coding</vt:lpstr>
      <vt:lpstr>Introduction to Coding</vt:lpstr>
      <vt:lpstr>Introduction to Coding</vt:lpstr>
      <vt:lpstr>Introduction to Coding</vt:lpstr>
      <vt:lpstr>Introduction to Coding</vt:lpstr>
      <vt:lpstr>Introduction to Coding</vt:lpstr>
      <vt:lpstr>Introduction to Coding</vt:lpstr>
      <vt:lpstr>Introduction to Coding</vt:lpstr>
      <vt:lpstr>Introduction to Coding</vt:lpstr>
      <vt:lpstr>Introduction to Coding</vt:lpstr>
      <vt:lpstr>Learning to Code</vt:lpstr>
      <vt:lpstr>Learning to Code</vt:lpstr>
      <vt:lpstr>Learning to Code</vt:lpstr>
      <vt:lpstr>Learning to Code</vt:lpstr>
      <vt:lpstr>Learning to Code</vt:lpstr>
      <vt:lpstr>Learning to Code</vt:lpstr>
      <vt:lpstr>Learning to Code</vt:lpstr>
      <vt:lpstr>Learning to Code</vt:lpstr>
      <vt:lpstr>Learning to Code</vt:lpstr>
      <vt:lpstr>Learning to Code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Assigning Variables</vt:lpstr>
      <vt:lpstr>Assigning Variables</vt:lpstr>
      <vt:lpstr>Assigning Variables</vt:lpstr>
      <vt:lpstr>Assigning Variables</vt:lpstr>
      <vt:lpstr>Assigning Variables</vt:lpstr>
      <vt:lpstr>Assigning Variables</vt:lpstr>
      <vt:lpstr>Assigning Variables</vt:lpstr>
      <vt:lpstr>Assigning Variables</vt:lpstr>
      <vt:lpstr>Assigning Variables</vt:lpstr>
      <vt:lpstr>Assigning Variables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Numeric Data Types</vt:lpstr>
      <vt:lpstr>Numeric Data Types</vt:lpstr>
      <vt:lpstr>Numeric Data Types</vt:lpstr>
      <vt:lpstr>Numeric Data Types</vt:lpstr>
      <vt:lpstr>Numeric Data Types</vt:lpstr>
      <vt:lpstr>Numeric Data Types</vt:lpstr>
      <vt:lpstr>Numeric Data Types</vt:lpstr>
      <vt:lpstr>Numeric Data Types</vt:lpstr>
      <vt:lpstr>Numeric Data Types</vt:lpstr>
      <vt:lpstr>Numeric Data Types</vt:lpstr>
      <vt:lpstr>Numeric Data Types</vt:lpstr>
      <vt:lpstr>Numeric Data Types</vt:lpstr>
      <vt:lpstr>Numeric Data Types</vt:lpstr>
      <vt:lpstr>Numeric Data Types</vt:lpstr>
      <vt:lpstr>Numeric Data Types</vt:lpstr>
      <vt:lpstr>Numeric Data Types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Booleans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Tom Maullin-Sapey</dc:creator>
  <cp:lastModifiedBy>Tom Maullin-Sapey</cp:lastModifiedBy>
  <cp:revision>17</cp:revision>
  <dcterms:modified xsi:type="dcterms:W3CDTF">2025-09-05T16:34:34Z</dcterms:modified>
</cp:coreProperties>
</file>